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Lora" pitchFamily="2" charset="0"/>
      <p:regular r:id="rId24"/>
    </p:embeddedFont>
    <p:embeddedFont>
      <p:font typeface="Source Sans Pro" panose="020B0503030403020204" pitchFamily="34" charset="0"/>
      <p:regular r:id="rId25"/>
      <p:bold r:id="rId26"/>
      <p:italic r:id="rId27"/>
      <p:boldItalic r:id="rId28"/>
    </p:embeddedFont>
    <p:embeddedFont>
      <p:font typeface="Source Sans Pro Bold" panose="020B0703030403020204" pitchFamily="34"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728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68025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52404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83745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366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8875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8089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18845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856190"/>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Flower Classifier</a:t>
            </a:r>
            <a:endParaRPr lang="en-US" sz="4400" dirty="0"/>
          </a:p>
        </p:txBody>
      </p:sp>
      <p:sp>
        <p:nvSpPr>
          <p:cNvPr id="4" name="Text 1"/>
          <p:cNvSpPr/>
          <p:nvPr/>
        </p:nvSpPr>
        <p:spPr>
          <a:xfrm>
            <a:off x="6324124" y="3919180"/>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presentation on using Convolutional Neural Networks for flower classification.</a:t>
            </a:r>
            <a:endParaRPr lang="en-US" sz="1850" dirty="0"/>
          </a:p>
        </p:txBody>
      </p:sp>
      <p:sp>
        <p:nvSpPr>
          <p:cNvPr id="7" name="Text 3"/>
          <p:cNvSpPr/>
          <p:nvPr/>
        </p:nvSpPr>
        <p:spPr>
          <a:xfrm>
            <a:off x="6826687" y="4954429"/>
            <a:ext cx="2213015" cy="418862"/>
          </a:xfrm>
          <a:prstGeom prst="rect">
            <a:avLst/>
          </a:prstGeom>
          <a:noFill/>
          <a:ln/>
        </p:spPr>
        <p:txBody>
          <a:bodyPr wrap="none" lIns="0" tIns="0" rIns="0" bIns="0" rtlCol="0" anchor="t"/>
          <a:lstStyle/>
          <a:p>
            <a:pPr marL="0" indent="0" algn="l">
              <a:lnSpc>
                <a:spcPts val="3250"/>
              </a:lnSpc>
              <a:buNone/>
            </a:pPr>
            <a:r>
              <a:rPr lang="en-US" sz="2350" b="1" dirty="0">
                <a:solidFill>
                  <a:srgbClr val="D6E5EF"/>
                </a:solidFill>
                <a:latin typeface="Source Sans Pro Bold" pitchFamily="34" charset="0"/>
                <a:ea typeface="Source Sans Pro Bold" pitchFamily="34" charset="-122"/>
                <a:cs typeface="Source Sans Pro Bold" pitchFamily="34" charset="-120"/>
              </a:rPr>
              <a:t>by Celine Antrazi</a:t>
            </a:r>
            <a:endParaRPr lang="en-US" sz="2350" dirty="0"/>
          </a:p>
        </p:txBody>
      </p:sp>
      <p:sp>
        <p:nvSpPr>
          <p:cNvPr id="8" name="Rectangle 7">
            <a:extLst>
              <a:ext uri="{FF2B5EF4-FFF2-40B4-BE49-F238E27FC236}">
                <a16:creationId xmlns:a16="http://schemas.microsoft.com/office/drawing/2014/main" id="{BB132659-FADD-46B2-B81A-540377DCB610}"/>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Preprocessing Steps</a:t>
            </a:r>
            <a:endParaRPr lang="en-US" sz="4400" dirty="0"/>
          </a:p>
        </p:txBody>
      </p:sp>
      <p:sp>
        <p:nvSpPr>
          <p:cNvPr id="3" name="Text 1"/>
          <p:cNvSpPr/>
          <p:nvPr/>
        </p:nvSpPr>
        <p:spPr>
          <a:xfrm>
            <a:off x="837724" y="1921431"/>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first step loads and splits the data. It augments training images. Normalization occurs via a "Rescaling" layer. The tf.data pipeline is optimized to speed up training.</a:t>
            </a:r>
            <a:endParaRPr lang="en-US" sz="1850" dirty="0"/>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Load &amp; Split</a:t>
            </a:r>
            <a:endParaRPr lang="en-US" sz="2200" dirty="0"/>
          </a:p>
        </p:txBody>
      </p:sp>
      <p:pic>
        <p:nvPicPr>
          <p:cNvPr id="5" name="Image 0" descr="preencoded.png"/>
          <p:cNvPicPr>
            <a:picLocks noChangeAspect="1"/>
          </p:cNvPicPr>
          <p:nvPr/>
        </p:nvPicPr>
        <p:blipFill>
          <a:blip r:embed="rId3"/>
          <a:stretch>
            <a:fillRect/>
          </a:stretch>
        </p:blipFill>
        <p:spPr>
          <a:xfrm>
            <a:off x="5048131" y="2956679"/>
            <a:ext cx="4534138" cy="4534138"/>
          </a:xfrm>
          <a:prstGeom prst="rect">
            <a:avLst/>
          </a:prstGeom>
        </p:spPr>
      </p:pic>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Augment Training</a:t>
            </a:r>
            <a:endParaRPr lang="en-US" sz="2200" dirty="0"/>
          </a:p>
        </p:txBody>
      </p:sp>
      <p:pic>
        <p:nvPicPr>
          <p:cNvPr id="8" name="Image 1" descr="preencoded.png"/>
          <p:cNvPicPr>
            <a:picLocks noChangeAspect="1"/>
          </p:cNvPicPr>
          <p:nvPr/>
        </p:nvPicPr>
        <p:blipFill>
          <a:blip r:embed="rId4"/>
          <a:stretch>
            <a:fillRect/>
          </a:stretch>
        </p:blipFill>
        <p:spPr>
          <a:xfrm>
            <a:off x="5048131" y="2956679"/>
            <a:ext cx="4534138" cy="4534138"/>
          </a:xfrm>
          <a:prstGeom prst="rect">
            <a:avLst/>
          </a:prstGeom>
        </p:spPr>
      </p:pic>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Normalize</a:t>
            </a:r>
            <a:endParaRPr lang="en-US" sz="2200" dirty="0"/>
          </a:p>
        </p:txBody>
      </p:sp>
      <p:pic>
        <p:nvPicPr>
          <p:cNvPr id="11" name="Image 2" descr="preencoded.png"/>
          <p:cNvPicPr>
            <a:picLocks noChangeAspect="1"/>
          </p:cNvPicPr>
          <p:nvPr/>
        </p:nvPicPr>
        <p:blipFill>
          <a:blip r:embed="rId5"/>
          <a:stretch>
            <a:fillRect/>
          </a:stretch>
        </p:blipFill>
        <p:spPr>
          <a:xfrm>
            <a:off x="5048131" y="2956679"/>
            <a:ext cx="4534138" cy="4534138"/>
          </a:xfrm>
          <a:prstGeom prst="rect">
            <a:avLst/>
          </a:prstGeom>
        </p:spPr>
      </p:pic>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Optimize</a:t>
            </a:r>
            <a:endParaRPr lang="en-US" sz="2200" dirty="0"/>
          </a:p>
        </p:txBody>
      </p:sp>
      <p:pic>
        <p:nvPicPr>
          <p:cNvPr id="14" name="Image 3" descr="preencoded.png"/>
          <p:cNvPicPr>
            <a:picLocks noChangeAspect="1"/>
          </p:cNvPicPr>
          <p:nvPr/>
        </p:nvPicPr>
        <p:blipFill>
          <a:blip r:embed="rId6"/>
          <a:stretch>
            <a:fillRect/>
          </a:stretch>
        </p:blipFill>
        <p:spPr>
          <a:xfrm>
            <a:off x="5048131" y="2956679"/>
            <a:ext cx="4534138" cy="4534138"/>
          </a:xfrm>
          <a:prstGeom prst="rect">
            <a:avLst/>
          </a:prstGeom>
        </p:spPr>
      </p:pic>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6" name="Rectangle 15">
            <a:extLst>
              <a:ext uri="{FF2B5EF4-FFF2-40B4-BE49-F238E27FC236}">
                <a16:creationId xmlns:a16="http://schemas.microsoft.com/office/drawing/2014/main" id="{092D824E-29B1-4428-A5FA-8C82F999EC50}"/>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Model Architecture Summary</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Input Layer	</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Char char="•"/>
            </a:pPr>
            <a:r>
              <a:rPr kumimoji="0" lang="en-US" altLang="en-US" sz="2000" b="0" i="0" u="none" strike="noStrike" cap="none" normalizeH="0" baseline="0" dirty="0">
                <a:ln>
                  <a:noFill/>
                </a:ln>
                <a:solidFill>
                  <a:schemeClr val="bg1"/>
                </a:solidFill>
                <a:effectLst/>
                <a:latin typeface="Lora" pitchFamily="2" charset="0"/>
              </a:rPr>
              <a:t>128 × 128 × 3 RGB image tensor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Convolution &amp; Pooling Blocks</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32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64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128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Classification Head</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Flatten</a:t>
            </a:r>
            <a:r>
              <a:rPr kumimoji="0" lang="en-US" altLang="en-US" sz="2000" b="0" i="0" u="none" strike="noStrike" cap="none" normalizeH="0" baseline="0" dirty="0">
                <a:ln>
                  <a:noFill/>
                </a:ln>
                <a:solidFill>
                  <a:schemeClr val="bg1"/>
                </a:solidFill>
                <a:effectLst/>
                <a:latin typeface="Lora" pitchFamily="2" charset="0"/>
              </a:rPr>
              <a:t>: converts 16×16×128 → 32 768-dim vector</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Dense</a:t>
            </a:r>
            <a:r>
              <a:rPr kumimoji="0" lang="en-US" altLang="en-US" sz="2000" b="0" i="0" u="none" strike="noStrike" cap="none" normalizeH="0" baseline="0" dirty="0">
                <a:ln>
                  <a:noFill/>
                </a:ln>
                <a:solidFill>
                  <a:schemeClr val="bg1"/>
                </a:solidFill>
                <a:effectLst/>
                <a:latin typeface="Lora" pitchFamily="2" charset="0"/>
              </a:rPr>
              <a:t>: 128 units</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Dropout</a:t>
            </a:r>
            <a:r>
              <a:rPr kumimoji="0" lang="en-US" altLang="en-US" sz="2000" b="0" i="0" u="none" strike="noStrike" cap="none" normalizeH="0" baseline="0" dirty="0">
                <a:ln>
                  <a:noFill/>
                </a:ln>
                <a:solidFill>
                  <a:schemeClr val="bg1"/>
                </a:solidFill>
                <a:effectLst/>
                <a:latin typeface="Lora" pitchFamily="2" charset="0"/>
              </a:rPr>
              <a:t>: 0.5</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Dense (Output)</a:t>
            </a:r>
            <a:r>
              <a:rPr kumimoji="0" lang="en-US" altLang="en-US" sz="2000" b="0" i="0" u="none" strike="noStrike" cap="none" normalizeH="0" baseline="0" dirty="0">
                <a:ln>
                  <a:noFill/>
                </a:ln>
                <a:solidFill>
                  <a:schemeClr val="bg1"/>
                </a:solidFill>
                <a:effectLst/>
                <a:latin typeface="Lora" pitchFamily="2" charset="0"/>
              </a:rPr>
              <a:t>: 5 units (one per flower class)</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Activation: </a:t>
            </a:r>
            <a:r>
              <a:rPr kumimoji="0" lang="en-US" altLang="en-US" sz="2000" b="0" i="0" u="none" strike="noStrike" cap="none" normalizeH="0" baseline="0" dirty="0" err="1">
                <a:ln>
                  <a:noFill/>
                </a:ln>
                <a:solidFill>
                  <a:schemeClr val="bg1"/>
                </a:solidFill>
                <a:effectLst/>
                <a:latin typeface="Lora" pitchFamily="2" charset="0"/>
              </a:rPr>
              <a:t>Softmax</a:t>
            </a:r>
            <a:r>
              <a:rPr kumimoji="0" lang="en-US" altLang="en-US" sz="2000" b="0" i="0" u="none" strike="noStrike" cap="none" normalizeH="0" baseline="0" dirty="0">
                <a:ln>
                  <a:noFill/>
                </a:ln>
                <a:solidFill>
                  <a:schemeClr val="bg1"/>
                </a:solidFill>
                <a:effectLst/>
                <a:latin typeface="Lora" pitchFamily="2" charset="0"/>
              </a:rPr>
              <a:t> → class probabilities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Lora"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Lora" pitchFamily="2" charset="0"/>
            </a:endParaRPr>
          </a:p>
          <a:p>
            <a:pPr marL="0" indent="0" algn="l">
              <a:lnSpc>
                <a:spcPts val="3000"/>
              </a:lnSpc>
              <a:buNone/>
            </a:pPr>
            <a:endParaRPr lang="en-US" sz="16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6" name="Rectangle 15">
            <a:extLst>
              <a:ext uri="{FF2B5EF4-FFF2-40B4-BE49-F238E27FC236}">
                <a16:creationId xmlns:a16="http://schemas.microsoft.com/office/drawing/2014/main" id="{D200AEF8-D007-40CB-A025-9C5B7F4F42C0}"/>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49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Model Architecture Summary</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Input Layer	</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Char char="•"/>
            </a:pPr>
            <a:r>
              <a:rPr kumimoji="0" lang="en-US" altLang="en-US" sz="2000" b="0" i="0" u="none" strike="noStrike" cap="none" normalizeH="0" baseline="0" dirty="0">
                <a:ln>
                  <a:noFill/>
                </a:ln>
                <a:solidFill>
                  <a:schemeClr val="bg1"/>
                </a:solidFill>
                <a:effectLst/>
                <a:latin typeface="Lora" pitchFamily="2" charset="0"/>
              </a:rPr>
              <a:t>128 × 128 × 3 RGB image tensor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Convolution &amp; Pooling Blocks</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32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64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Conv2D</a:t>
            </a:r>
            <a:r>
              <a:rPr kumimoji="0" lang="en-US" altLang="en-US" sz="2000" b="0" i="0" u="none" strike="noStrike" cap="none" normalizeH="0" baseline="0" dirty="0">
                <a:ln>
                  <a:noFill/>
                </a:ln>
                <a:solidFill>
                  <a:schemeClr val="bg1"/>
                </a:solidFill>
                <a:effectLst/>
                <a:latin typeface="Lora" pitchFamily="2" charset="0"/>
              </a:rPr>
              <a:t>: 128 filters, 3×3 kernel, padding=“same”</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MaxPool2D</a:t>
            </a:r>
            <a:r>
              <a:rPr kumimoji="0" lang="en-US" altLang="en-US" sz="2000" b="0" i="0" u="none" strike="noStrike" cap="none" normalizeH="0" baseline="0" dirty="0">
                <a:ln>
                  <a:noFill/>
                </a:ln>
                <a:solidFill>
                  <a:schemeClr val="bg1"/>
                </a:solidFill>
                <a:effectLst/>
                <a:latin typeface="Lora" pitchFamily="2" charset="0"/>
              </a:rPr>
              <a:t>: 2×2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Lora" pitchFamily="2" charset="0"/>
              </a:rPr>
              <a:t>Classification Head</a:t>
            </a:r>
            <a:endParaRPr kumimoji="0" lang="en-US" altLang="en-US" sz="20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Flatten</a:t>
            </a:r>
            <a:r>
              <a:rPr kumimoji="0" lang="en-US" altLang="en-US" sz="2000" b="0" i="0" u="none" strike="noStrike" cap="none" normalizeH="0" baseline="0" dirty="0">
                <a:ln>
                  <a:noFill/>
                </a:ln>
                <a:solidFill>
                  <a:schemeClr val="bg1"/>
                </a:solidFill>
                <a:effectLst/>
                <a:latin typeface="Lora" pitchFamily="2" charset="0"/>
              </a:rPr>
              <a:t>: converts 16×16×128 → 32 768-dim vector</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Dense</a:t>
            </a:r>
            <a:r>
              <a:rPr kumimoji="0" lang="en-US" altLang="en-US" sz="2000" b="0" i="0" u="none" strike="noStrike" cap="none" normalizeH="0" baseline="0" dirty="0">
                <a:ln>
                  <a:noFill/>
                </a:ln>
                <a:solidFill>
                  <a:schemeClr val="bg1"/>
                </a:solidFill>
                <a:effectLst/>
                <a:latin typeface="Lora" pitchFamily="2" charset="0"/>
              </a:rPr>
              <a:t>: 128 units</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Activation: </a:t>
            </a:r>
            <a:r>
              <a:rPr kumimoji="0" lang="en-US" altLang="en-US" sz="2000" b="0" i="0" u="none" strike="noStrike" cap="none" normalizeH="0" baseline="0" dirty="0" err="1">
                <a:ln>
                  <a:noFill/>
                </a:ln>
                <a:solidFill>
                  <a:schemeClr val="bg1"/>
                </a:solidFill>
                <a:effectLst/>
                <a:latin typeface="Lora" pitchFamily="2" charset="0"/>
              </a:rPr>
              <a:t>ReLU</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 </a:t>
            </a:r>
            <a:r>
              <a:rPr kumimoji="0" lang="en-US" altLang="en-US" sz="2000" b="1" i="0" u="none" strike="noStrike" cap="none" normalizeH="0" baseline="0" dirty="0">
                <a:ln>
                  <a:noFill/>
                </a:ln>
                <a:solidFill>
                  <a:schemeClr val="bg1"/>
                </a:solidFill>
                <a:effectLst/>
                <a:latin typeface="Lora" pitchFamily="2" charset="0"/>
              </a:rPr>
              <a:t>Dropout</a:t>
            </a:r>
            <a:r>
              <a:rPr kumimoji="0" lang="en-US" altLang="en-US" sz="2000" b="0" i="0" u="none" strike="noStrike" cap="none" normalizeH="0" baseline="0" dirty="0">
                <a:ln>
                  <a:noFill/>
                </a:ln>
                <a:solidFill>
                  <a:schemeClr val="bg1"/>
                </a:solidFill>
                <a:effectLst/>
                <a:latin typeface="Lora" pitchFamily="2" charset="0"/>
              </a:rPr>
              <a:t>: 0.5</a:t>
            </a:r>
          </a:p>
          <a:p>
            <a:pPr lvl="1" eaLnBrk="0" fontAlgn="base" hangingPunct="0">
              <a:spcBef>
                <a:spcPct val="0"/>
              </a:spcBef>
              <a:spcAft>
                <a:spcPct val="0"/>
              </a:spcAft>
              <a:buFontTx/>
              <a:buAutoNum type="arabicPeriod"/>
            </a:pPr>
            <a:r>
              <a:rPr kumimoji="0" lang="en-US" altLang="en-US" sz="2000" b="1" i="0" u="none" strike="noStrike" cap="none" normalizeH="0" baseline="0" dirty="0">
                <a:ln>
                  <a:noFill/>
                </a:ln>
                <a:solidFill>
                  <a:schemeClr val="bg1"/>
                </a:solidFill>
                <a:effectLst/>
                <a:latin typeface="Lora" pitchFamily="2" charset="0"/>
              </a:rPr>
              <a:t>Dense (Output)</a:t>
            </a:r>
            <a:r>
              <a:rPr kumimoji="0" lang="en-US" altLang="en-US" sz="2000" b="0" i="0" u="none" strike="noStrike" cap="none" normalizeH="0" baseline="0" dirty="0">
                <a:ln>
                  <a:noFill/>
                </a:ln>
                <a:solidFill>
                  <a:schemeClr val="bg1"/>
                </a:solidFill>
                <a:effectLst/>
                <a:latin typeface="Lora" pitchFamily="2" charset="0"/>
              </a:rPr>
              <a:t>: 5 units (one per flower class)</a:t>
            </a:r>
            <a:br>
              <a:rPr kumimoji="0" lang="en-US" altLang="en-US" sz="2000" b="0" i="0" u="none" strike="noStrike" cap="none" normalizeH="0" baseline="0" dirty="0">
                <a:ln>
                  <a:noFill/>
                </a:ln>
                <a:solidFill>
                  <a:schemeClr val="bg1"/>
                </a:solidFill>
                <a:effectLst/>
                <a:latin typeface="Lora" pitchFamily="2" charset="0"/>
              </a:rPr>
            </a:br>
            <a:r>
              <a:rPr kumimoji="0" lang="en-US" altLang="en-US" sz="2000" b="0" i="0" u="none" strike="noStrike" cap="none" normalizeH="0" baseline="0" dirty="0">
                <a:ln>
                  <a:noFill/>
                </a:ln>
                <a:solidFill>
                  <a:schemeClr val="bg1"/>
                </a:solidFill>
                <a:effectLst/>
                <a:latin typeface="Lora" pitchFamily="2" charset="0"/>
              </a:rPr>
              <a:t>– Activation: </a:t>
            </a:r>
            <a:r>
              <a:rPr kumimoji="0" lang="en-US" altLang="en-US" sz="2000" b="0" i="0" u="none" strike="noStrike" cap="none" normalizeH="0" baseline="0" dirty="0" err="1">
                <a:ln>
                  <a:noFill/>
                </a:ln>
                <a:solidFill>
                  <a:schemeClr val="bg1"/>
                </a:solidFill>
                <a:effectLst/>
                <a:latin typeface="Lora" pitchFamily="2" charset="0"/>
              </a:rPr>
              <a:t>Softmax</a:t>
            </a:r>
            <a:r>
              <a:rPr kumimoji="0" lang="en-US" altLang="en-US" sz="2000" b="0" i="0" u="none" strike="noStrike" cap="none" normalizeH="0" baseline="0" dirty="0">
                <a:ln>
                  <a:noFill/>
                </a:ln>
                <a:solidFill>
                  <a:schemeClr val="bg1"/>
                </a:solidFill>
                <a:effectLst/>
                <a:latin typeface="Lora" pitchFamily="2" charset="0"/>
              </a:rPr>
              <a:t> → class probabilities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Lora"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Lora" pitchFamily="2" charset="0"/>
            </a:endParaRPr>
          </a:p>
          <a:p>
            <a:pPr marL="0" indent="0" algn="l">
              <a:lnSpc>
                <a:spcPts val="3000"/>
              </a:lnSpc>
              <a:buNone/>
            </a:pPr>
            <a:endParaRPr lang="en-US" sz="16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4" name="Rectangle 13">
            <a:extLst>
              <a:ext uri="{FF2B5EF4-FFF2-40B4-BE49-F238E27FC236}">
                <a16:creationId xmlns:a16="http://schemas.microsoft.com/office/drawing/2014/main" id="{D9067F06-78F0-4A93-9168-C2DE55CA037A}"/>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546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Training Process</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a:t>
            </a:r>
            <a:r>
              <a:rPr kumimoji="0" lang="en-US" altLang="en-US" sz="2800" b="1" i="0" u="none" strike="noStrike" kern="1200" cap="none" spc="0" normalizeH="0" baseline="0" noProof="0" dirty="0">
                <a:ln>
                  <a:noFill/>
                </a:ln>
                <a:solidFill>
                  <a:schemeClr val="bg1"/>
                </a:solidFill>
                <a:effectLst/>
                <a:uLnTx/>
                <a:uFillTx/>
                <a:latin typeface="Lora" pitchFamily="2" charset="0"/>
              </a:rPr>
              <a:t>Compile</a:t>
            </a:r>
            <a:r>
              <a:rPr kumimoji="0" lang="en-US" altLang="en-US" sz="2800" b="0" i="0" u="none" strike="noStrike" kern="1200" cap="none" spc="0" normalizeH="0" baseline="0" noProof="0" dirty="0">
                <a:ln>
                  <a:noFill/>
                </a:ln>
                <a:solidFill>
                  <a:schemeClr val="bg1"/>
                </a:solidFill>
                <a:effectLst/>
                <a:uLnTx/>
                <a:uFillTx/>
                <a:latin typeface="Lora"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Loss: `</a:t>
            </a:r>
            <a:r>
              <a:rPr kumimoji="0" lang="en-US" altLang="en-US" sz="2800" b="0" i="0" u="none" strike="noStrike" kern="1200" cap="none" spc="0" normalizeH="0" baseline="0" noProof="0" dirty="0" err="1">
                <a:ln>
                  <a:noFill/>
                </a:ln>
                <a:solidFill>
                  <a:schemeClr val="bg1"/>
                </a:solidFill>
                <a:effectLst/>
                <a:uLnTx/>
                <a:uFillTx/>
                <a:latin typeface="Lora" pitchFamily="2" charset="0"/>
              </a:rPr>
              <a:t>SparseCategoricalCrossentropy</a:t>
            </a:r>
            <a:r>
              <a:rPr kumimoji="0" lang="en-US" altLang="en-US" sz="2800" b="0" i="0" u="none" strike="noStrike" kern="1200" cap="none" spc="0" normalizeH="0" baseline="0" noProof="0" dirty="0">
                <a:ln>
                  <a:noFill/>
                </a:ln>
                <a:solidFill>
                  <a:schemeClr val="bg1"/>
                </a:solidFill>
                <a:effectLst/>
                <a:uLnTx/>
                <a:uFillTx/>
                <a:latin typeface="Lora"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Optimizer: `</a:t>
            </a:r>
            <a:r>
              <a:rPr kumimoji="0" lang="en-US" altLang="en-US" sz="2800" b="0" i="0" u="none" strike="noStrike" kern="1200" cap="none" spc="0" normalizeH="0" baseline="0" noProof="0" dirty="0" err="1">
                <a:ln>
                  <a:noFill/>
                </a:ln>
                <a:solidFill>
                  <a:schemeClr val="bg1"/>
                </a:solidFill>
                <a:effectLst/>
                <a:uLnTx/>
                <a:uFillTx/>
                <a:latin typeface="Lora" pitchFamily="2" charset="0"/>
              </a:rPr>
              <a:t>AdamW</a:t>
            </a:r>
            <a:r>
              <a:rPr kumimoji="0" lang="en-US" altLang="en-US" sz="2800" b="0" i="0" u="none" strike="noStrike" kern="1200" cap="none" spc="0" normalizeH="0" baseline="0" noProof="0" dirty="0">
                <a:ln>
                  <a:noFill/>
                </a:ln>
                <a:solidFill>
                  <a:schemeClr val="bg1"/>
                </a:solidFill>
                <a:effectLst/>
                <a:uLnTx/>
                <a:uFillTx/>
                <a:latin typeface="Lora" pitchFamily="2" charset="0"/>
              </a:rPr>
              <a:t>` (learning rate 1 × 10⁻³)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Metric: `Accuracy`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a:t>
            </a:r>
            <a:r>
              <a:rPr kumimoji="0" lang="en-US" altLang="en-US" sz="2800" b="1" i="0" u="none" strike="noStrike" kern="1200" cap="none" spc="0" normalizeH="0" baseline="0" noProof="0" dirty="0">
                <a:ln>
                  <a:noFill/>
                </a:ln>
                <a:solidFill>
                  <a:schemeClr val="bg1"/>
                </a:solidFill>
                <a:effectLst/>
                <a:uLnTx/>
                <a:uFillTx/>
                <a:latin typeface="Lora" pitchFamily="2" charset="0"/>
              </a:rPr>
              <a:t>Hyperparameters</a:t>
            </a:r>
            <a:r>
              <a:rPr kumimoji="0" lang="en-US" altLang="en-US" sz="2800" b="0" i="0" u="none" strike="noStrike" kern="1200" cap="none" spc="0" normalizeH="0" baseline="0" noProof="0" dirty="0">
                <a:ln>
                  <a:noFill/>
                </a:ln>
                <a:solidFill>
                  <a:schemeClr val="bg1"/>
                </a:solidFill>
                <a:effectLst/>
                <a:uLnTx/>
                <a:uFillTx/>
                <a:latin typeface="Lora"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Batch size: 32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Epochs: 10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a:t>
            </a:r>
            <a:r>
              <a:rPr kumimoji="0" lang="en-US" altLang="en-US" sz="2800" b="1" i="0" u="none" strike="noStrike" kern="1200" cap="none" spc="0" normalizeH="0" baseline="0" noProof="0" dirty="0">
                <a:ln>
                  <a:noFill/>
                </a:ln>
                <a:solidFill>
                  <a:schemeClr val="bg1"/>
                </a:solidFill>
                <a:effectLst/>
                <a:uLnTx/>
                <a:uFillTx/>
                <a:latin typeface="Lora" pitchFamily="2" charset="0"/>
              </a:rPr>
              <a:t>Validation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- 20 % hold-out split via `</a:t>
            </a:r>
            <a:r>
              <a:rPr kumimoji="0" lang="en-US" altLang="en-US" sz="2800" b="0" i="0" u="none" strike="noStrike" kern="1200" cap="none" spc="0" normalizeH="0" baseline="0" noProof="0" dirty="0" err="1">
                <a:ln>
                  <a:noFill/>
                </a:ln>
                <a:solidFill>
                  <a:schemeClr val="bg1"/>
                </a:solidFill>
                <a:effectLst/>
                <a:uLnTx/>
                <a:uFillTx/>
                <a:latin typeface="Lora" pitchFamily="2" charset="0"/>
              </a:rPr>
              <a:t>image_dataset_from_directory</a:t>
            </a:r>
            <a:r>
              <a:rPr kumimoji="0" lang="en-US" altLang="en-US" sz="2800" b="0" i="0" u="none" strike="noStrike" kern="1200" cap="none" spc="0" normalizeH="0" baseline="0" noProof="0" dirty="0">
                <a:ln>
                  <a:noFill/>
                </a:ln>
                <a:solidFill>
                  <a:schemeClr val="bg1"/>
                </a:solidFill>
                <a:effectLst/>
                <a:uLnTx/>
                <a:uFillTx/>
                <a:latin typeface="Lora" pitchFamily="2" charset="0"/>
              </a:rPr>
              <a:t>(</a:t>
            </a:r>
            <a:r>
              <a:rPr kumimoji="0" lang="en-US" altLang="en-US" sz="2800" b="0" i="0" u="none" strike="noStrike" kern="1200" cap="none" spc="0" normalizeH="0" baseline="0" noProof="0" dirty="0" err="1">
                <a:ln>
                  <a:noFill/>
                </a:ln>
                <a:solidFill>
                  <a:schemeClr val="bg1"/>
                </a:solidFill>
                <a:effectLst/>
                <a:uLnTx/>
                <a:uFillTx/>
                <a:latin typeface="Lora" pitchFamily="2" charset="0"/>
              </a:rPr>
              <a:t>validation_split</a:t>
            </a:r>
            <a:r>
              <a:rPr kumimoji="0" lang="en-US" altLang="en-US" sz="2800" b="0" i="0" u="none" strike="noStrike" kern="1200" cap="none" spc="0" normalizeH="0" baseline="0" noProof="0" dirty="0">
                <a:ln>
                  <a:noFill/>
                </a:ln>
                <a:solidFill>
                  <a:schemeClr val="bg1"/>
                </a:solidFill>
                <a:effectLst/>
                <a:uLnTx/>
                <a:uFillTx/>
                <a:latin typeface="Lora" pitchFamily="2" charset="0"/>
              </a:rPr>
              <a:t>=0.2)`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Validation metrics computed at end of each epoch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a:t>
            </a:r>
            <a:r>
              <a:rPr kumimoji="0" lang="en-US" altLang="en-US" sz="2800" b="1" i="0" u="none" strike="noStrike" kern="1200" cap="none" spc="0" normalizeH="0" baseline="0" noProof="0" dirty="0">
                <a:ln>
                  <a:noFill/>
                </a:ln>
                <a:solidFill>
                  <a:schemeClr val="bg1"/>
                </a:solidFill>
                <a:effectLst/>
                <a:uLnTx/>
                <a:uFillTx/>
                <a:latin typeface="Lora" pitchFamily="2" charset="0"/>
              </a:rPr>
              <a:t>Outputs</a:t>
            </a:r>
            <a:r>
              <a:rPr kumimoji="0" lang="en-US" altLang="en-US" sz="2800" b="0" i="0" u="none" strike="noStrike" kern="1200" cap="none" spc="0" normalizeH="0" baseline="0" noProof="0" dirty="0">
                <a:ln>
                  <a:noFill/>
                </a:ln>
                <a:solidFill>
                  <a:schemeClr val="bg1"/>
                </a:solidFill>
                <a:effectLst/>
                <a:uLnTx/>
                <a:uFillTx/>
                <a:latin typeface="Lora" pitchFamily="2"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Per-epoch train/</a:t>
            </a:r>
            <a:r>
              <a:rPr kumimoji="0" lang="en-US" altLang="en-US" sz="2800" b="0" i="0" u="none" strike="noStrike" kern="1200" cap="none" spc="0" normalizeH="0" baseline="0" noProof="0" dirty="0" err="1">
                <a:ln>
                  <a:noFill/>
                </a:ln>
                <a:solidFill>
                  <a:schemeClr val="bg1"/>
                </a:solidFill>
                <a:effectLst/>
                <a:uLnTx/>
                <a:uFillTx/>
                <a:latin typeface="Lora" pitchFamily="2" charset="0"/>
              </a:rPr>
              <a:t>val</a:t>
            </a:r>
            <a:r>
              <a:rPr kumimoji="0" lang="en-US" altLang="en-US" sz="2800" b="0" i="0" u="none" strike="noStrike" kern="1200" cap="none" spc="0" normalizeH="0" baseline="0" noProof="0" dirty="0">
                <a:ln>
                  <a:noFill/>
                </a:ln>
                <a:solidFill>
                  <a:schemeClr val="bg1"/>
                </a:solidFill>
                <a:effectLst/>
                <a:uLnTx/>
                <a:uFillTx/>
                <a:latin typeface="Lora" pitchFamily="2" charset="0"/>
              </a:rPr>
              <a:t> loss &amp; accuracy curves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Lora" pitchFamily="2" charset="0"/>
              </a:rPr>
              <a:t>  - Final validation accuracy: 69.22 %</a:t>
            </a:r>
          </a:p>
          <a:p>
            <a:pPr marL="0" indent="0" algn="l">
              <a:lnSpc>
                <a:spcPts val="3000"/>
              </a:lnSpc>
              <a:buNone/>
            </a:pPr>
            <a:endParaRPr lang="en-US" sz="14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4" name="Rectangle 13">
            <a:extLst>
              <a:ext uri="{FF2B5EF4-FFF2-40B4-BE49-F238E27FC236}">
                <a16:creationId xmlns:a16="http://schemas.microsoft.com/office/drawing/2014/main" id="{27ED3501-8B05-44AA-B825-8F07687685CC}"/>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00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Training/Testing Split</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Lora" pitchFamily="2" charset="0"/>
              </a:rPr>
              <a:t>Ratio:</a:t>
            </a:r>
            <a:r>
              <a:rPr kumimoji="0" lang="en-US" altLang="en-US" sz="2800" b="0" i="0" u="none" strike="noStrike" cap="none" normalizeH="0" baseline="0" dirty="0">
                <a:ln>
                  <a:noFill/>
                </a:ln>
                <a:solidFill>
                  <a:schemeClr val="bg1"/>
                </a:solidFill>
                <a:effectLst/>
                <a:latin typeface="Lora" pitchFamily="2" charset="0"/>
              </a:rPr>
              <a:t> 80 % training / 20 %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Lora" pitchFamily="2" charset="0"/>
              </a:rPr>
              <a:t>How: </a:t>
            </a:r>
            <a:endParaRPr kumimoji="0" lang="en-US" altLang="en-US" sz="28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Char char="•"/>
            </a:pPr>
            <a:r>
              <a:rPr kumimoji="0" lang="en-US" altLang="en-US" sz="2800" b="0" i="0" u="none" strike="noStrike" cap="none" normalizeH="0" baseline="0" dirty="0">
                <a:ln>
                  <a:noFill/>
                </a:ln>
                <a:solidFill>
                  <a:schemeClr val="bg1"/>
                </a:solidFill>
                <a:effectLst/>
                <a:latin typeface="Lora" pitchFamily="2" charset="0"/>
              </a:rPr>
              <a:t>Used </a:t>
            </a:r>
            <a:r>
              <a:rPr kumimoji="0" lang="en-US" altLang="en-US" sz="2800" b="0" i="0" u="none" strike="noStrike" cap="none" normalizeH="0" baseline="0" dirty="0" err="1">
                <a:ln>
                  <a:noFill/>
                </a:ln>
                <a:solidFill>
                  <a:schemeClr val="bg1"/>
                </a:solidFill>
                <a:effectLst/>
                <a:latin typeface="Lora" pitchFamily="2" charset="0"/>
              </a:rPr>
              <a:t>tf.keras.utils.image_dataset_from_directory</a:t>
            </a:r>
            <a:r>
              <a:rPr kumimoji="0" lang="en-US" altLang="en-US" sz="2800" b="0" i="0" u="none" strike="noStrike" cap="none" normalizeH="0" baseline="0" dirty="0">
                <a:ln>
                  <a:noFill/>
                </a:ln>
                <a:solidFill>
                  <a:schemeClr val="bg1"/>
                </a:solidFill>
                <a:effectLst/>
                <a:latin typeface="Lora" pitchFamily="2" charset="0"/>
              </a:rPr>
              <a:t> with</a:t>
            </a:r>
          </a:p>
          <a:p>
            <a:pPr lvl="2" eaLnBrk="0" fontAlgn="base" hangingPunct="0">
              <a:spcBef>
                <a:spcPct val="0"/>
              </a:spcBef>
              <a:spcAft>
                <a:spcPct val="0"/>
              </a:spcAft>
              <a:buFontTx/>
              <a:buChar char="•"/>
            </a:pPr>
            <a:r>
              <a:rPr kumimoji="0" lang="en-US" altLang="en-US" sz="2800" b="0" i="0" u="none" strike="noStrike" cap="none" normalizeH="0" baseline="0" dirty="0" err="1">
                <a:ln>
                  <a:noFill/>
                </a:ln>
                <a:solidFill>
                  <a:schemeClr val="bg1"/>
                </a:solidFill>
                <a:effectLst/>
                <a:latin typeface="Lora" pitchFamily="2" charset="0"/>
              </a:rPr>
              <a:t>validation_split</a:t>
            </a:r>
            <a:r>
              <a:rPr kumimoji="0" lang="en-US" altLang="en-US" sz="2800" b="0" i="0" u="none" strike="noStrike" cap="none" normalizeH="0" baseline="0" dirty="0">
                <a:ln>
                  <a:noFill/>
                </a:ln>
                <a:solidFill>
                  <a:schemeClr val="bg1"/>
                </a:solidFill>
                <a:effectLst/>
                <a:latin typeface="Lora" pitchFamily="2" charset="0"/>
              </a:rPr>
              <a:t>=0.2</a:t>
            </a:r>
          </a:p>
          <a:p>
            <a:pPr lvl="2" eaLnBrk="0" fontAlgn="base" hangingPunct="0">
              <a:spcBef>
                <a:spcPct val="0"/>
              </a:spcBef>
              <a:spcAft>
                <a:spcPct val="0"/>
              </a:spcAft>
              <a:buFontTx/>
              <a:buChar char="•"/>
            </a:pPr>
            <a:r>
              <a:rPr kumimoji="0" lang="en-US" altLang="en-US" sz="2800" b="0" i="0" u="none" strike="noStrike" cap="none" normalizeH="0" baseline="0" dirty="0">
                <a:ln>
                  <a:noFill/>
                </a:ln>
                <a:solidFill>
                  <a:schemeClr val="bg1"/>
                </a:solidFill>
                <a:effectLst/>
                <a:latin typeface="Lora" pitchFamily="2" charset="0"/>
              </a:rPr>
              <a:t>subset='training' / 'validation'</a:t>
            </a:r>
          </a:p>
          <a:p>
            <a:pPr lvl="2" eaLnBrk="0" fontAlgn="base" hangingPunct="0">
              <a:spcBef>
                <a:spcPct val="0"/>
              </a:spcBef>
              <a:spcAft>
                <a:spcPct val="0"/>
              </a:spcAft>
              <a:buFontTx/>
              <a:buChar char="•"/>
            </a:pPr>
            <a:r>
              <a:rPr kumimoji="0" lang="en-US" altLang="en-US" sz="2800" b="0" i="0" u="none" strike="noStrike" cap="none" normalizeH="0" baseline="0" dirty="0">
                <a:ln>
                  <a:noFill/>
                </a:ln>
                <a:solidFill>
                  <a:schemeClr val="bg1"/>
                </a:solidFill>
                <a:effectLst/>
                <a:latin typeface="Lora" pitchFamily="2" charset="0"/>
              </a:rPr>
              <a:t>seed=42 (ensures the same split every run)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Lora" pitchFamily="2" charset="0"/>
              </a:rPr>
              <a:t>Resulting Sizes:</a:t>
            </a:r>
            <a:endParaRPr kumimoji="0" lang="en-US" altLang="en-US" sz="28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Char char="•"/>
            </a:pPr>
            <a:r>
              <a:rPr kumimoji="0" lang="en-US" altLang="en-US" sz="2800" b="0" i="0" u="none" strike="noStrike" cap="none" normalizeH="0" baseline="0" dirty="0">
                <a:ln>
                  <a:noFill/>
                </a:ln>
                <a:solidFill>
                  <a:schemeClr val="bg1"/>
                </a:solidFill>
                <a:effectLst/>
                <a:latin typeface="Lora" pitchFamily="2" charset="0"/>
              </a:rPr>
              <a:t>Training set: ~2 197 images</a:t>
            </a:r>
          </a:p>
          <a:p>
            <a:pPr lvl="1" eaLnBrk="0" fontAlgn="base" hangingPunct="0">
              <a:spcBef>
                <a:spcPct val="0"/>
              </a:spcBef>
              <a:spcAft>
                <a:spcPct val="0"/>
              </a:spcAft>
              <a:buFontTx/>
              <a:buChar char="•"/>
            </a:pPr>
            <a:r>
              <a:rPr kumimoji="0" lang="en-US" altLang="en-US" sz="2800" b="0" i="0" u="none" strike="noStrike" cap="none" normalizeH="0" baseline="0" dirty="0">
                <a:ln>
                  <a:noFill/>
                </a:ln>
                <a:solidFill>
                  <a:schemeClr val="bg1"/>
                </a:solidFill>
                <a:effectLst/>
                <a:latin typeface="Lora" pitchFamily="2" charset="0"/>
              </a:rPr>
              <a:t>Validation set: ~549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bg1"/>
                </a:solidFill>
                <a:effectLst/>
                <a:latin typeface="Lora" pitchFamily="2" charset="0"/>
              </a:rPr>
              <a:t>Purpose:</a:t>
            </a:r>
            <a:endParaRPr kumimoji="0" lang="en-US" altLang="en-US" sz="2800" b="0" i="0" u="none" strike="noStrike" cap="none" normalizeH="0" baseline="0" dirty="0">
              <a:ln>
                <a:noFill/>
              </a:ln>
              <a:solidFill>
                <a:schemeClr val="bg1"/>
              </a:solidFill>
              <a:effectLst/>
              <a:latin typeface="Lora" pitchFamily="2" charset="0"/>
            </a:endParaRPr>
          </a:p>
          <a:p>
            <a:pPr lvl="1" eaLnBrk="0" fontAlgn="base" hangingPunct="0">
              <a:spcBef>
                <a:spcPct val="0"/>
              </a:spcBef>
              <a:spcAft>
                <a:spcPct val="0"/>
              </a:spcAft>
              <a:buFontTx/>
              <a:buChar char="•"/>
            </a:pPr>
            <a:r>
              <a:rPr kumimoji="0" lang="en-US" altLang="en-US" sz="2800" b="1" i="0" u="none" strike="noStrike" cap="none" normalizeH="0" baseline="0" dirty="0">
                <a:ln>
                  <a:noFill/>
                </a:ln>
                <a:solidFill>
                  <a:schemeClr val="bg1"/>
                </a:solidFill>
                <a:effectLst/>
                <a:latin typeface="Lora" pitchFamily="2" charset="0"/>
              </a:rPr>
              <a:t>Training set</a:t>
            </a:r>
            <a:r>
              <a:rPr kumimoji="0" lang="en-US" altLang="en-US" sz="2800" b="0" i="0" u="none" strike="noStrike" cap="none" normalizeH="0" baseline="0" dirty="0">
                <a:ln>
                  <a:noFill/>
                </a:ln>
                <a:solidFill>
                  <a:schemeClr val="bg1"/>
                </a:solidFill>
                <a:effectLst/>
                <a:latin typeface="Lora" pitchFamily="2" charset="0"/>
              </a:rPr>
              <a:t>—to fit model weights and learn patterns</a:t>
            </a:r>
          </a:p>
          <a:p>
            <a:pPr lvl="1" eaLnBrk="0" fontAlgn="base" hangingPunct="0">
              <a:spcBef>
                <a:spcPct val="0"/>
              </a:spcBef>
              <a:spcAft>
                <a:spcPct val="0"/>
              </a:spcAft>
              <a:buFontTx/>
              <a:buChar char="•"/>
            </a:pPr>
            <a:r>
              <a:rPr kumimoji="0" lang="en-US" altLang="en-US" sz="2800" b="1" i="0" u="none" strike="noStrike" cap="none" normalizeH="0" baseline="0" dirty="0">
                <a:ln>
                  <a:noFill/>
                </a:ln>
                <a:solidFill>
                  <a:schemeClr val="bg1"/>
                </a:solidFill>
                <a:effectLst/>
                <a:latin typeface="Lora" pitchFamily="2" charset="0"/>
              </a:rPr>
              <a:t>Validation set</a:t>
            </a:r>
            <a:r>
              <a:rPr kumimoji="0" lang="en-US" altLang="en-US" sz="2800" b="0" i="0" u="none" strike="noStrike" cap="none" normalizeH="0" baseline="0" dirty="0">
                <a:ln>
                  <a:noFill/>
                </a:ln>
                <a:solidFill>
                  <a:schemeClr val="bg1"/>
                </a:solidFill>
                <a:effectLst/>
                <a:latin typeface="Lora" pitchFamily="2" charset="0"/>
              </a:rPr>
              <a:t>—to monitor generalization, tune hyperparameters, and detect overfitting during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bg1"/>
              </a:solidFill>
              <a:effectLst/>
              <a:latin typeface="Lora" pitchFamily="2" charset="0"/>
            </a:endParaRPr>
          </a:p>
          <a:p>
            <a:pPr marL="0" indent="0" algn="l">
              <a:lnSpc>
                <a:spcPts val="3000"/>
              </a:lnSpc>
              <a:buNone/>
            </a:pPr>
            <a:endParaRPr lang="en-US" sz="12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4" name="Rectangle 13">
            <a:extLst>
              <a:ext uri="{FF2B5EF4-FFF2-40B4-BE49-F238E27FC236}">
                <a16:creationId xmlns:a16="http://schemas.microsoft.com/office/drawing/2014/main" id="{748F04FD-7CF2-45C4-BE93-5E95C180016D}"/>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040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Training vs. Validation Performance</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indent="0" algn="l">
              <a:lnSpc>
                <a:spcPts val="3000"/>
              </a:lnSpc>
              <a:buNone/>
            </a:pPr>
            <a:endParaRPr lang="en-US" sz="12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pic>
        <p:nvPicPr>
          <p:cNvPr id="16" name="table">
            <a:extLst>
              <a:ext uri="{FF2B5EF4-FFF2-40B4-BE49-F238E27FC236}">
                <a16:creationId xmlns:a16="http://schemas.microsoft.com/office/drawing/2014/main" id="{0325C9AD-9F89-4197-9221-5593B6763A96}"/>
              </a:ext>
            </a:extLst>
          </p:cNvPr>
          <p:cNvPicPr>
            <a:picLocks noChangeAspect="1"/>
          </p:cNvPicPr>
          <p:nvPr/>
        </p:nvPicPr>
        <p:blipFill>
          <a:blip r:embed="rId3"/>
          <a:stretch>
            <a:fillRect/>
          </a:stretch>
        </p:blipFill>
        <p:spPr>
          <a:xfrm>
            <a:off x="2231946" y="1606629"/>
            <a:ext cx="10052750" cy="6024366"/>
          </a:xfrm>
          <a:prstGeom prst="rect">
            <a:avLst/>
          </a:prstGeom>
        </p:spPr>
      </p:pic>
      <p:sp>
        <p:nvSpPr>
          <p:cNvPr id="17" name="Rectangle 16">
            <a:extLst>
              <a:ext uri="{FF2B5EF4-FFF2-40B4-BE49-F238E27FC236}">
                <a16:creationId xmlns:a16="http://schemas.microsoft.com/office/drawing/2014/main" id="{3D3B6016-3BCC-485B-B78C-7282B175965D}"/>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490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Accuracy vs. Loss Curves</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indent="0" algn="l">
              <a:lnSpc>
                <a:spcPts val="3000"/>
              </a:lnSpc>
              <a:buNone/>
            </a:pPr>
            <a:endParaRPr lang="en-US" sz="12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pic>
        <p:nvPicPr>
          <p:cNvPr id="14" name="Picture 13">
            <a:extLst>
              <a:ext uri="{FF2B5EF4-FFF2-40B4-BE49-F238E27FC236}">
                <a16:creationId xmlns:a16="http://schemas.microsoft.com/office/drawing/2014/main" id="{B76E152F-6A49-499D-A435-D6F4B3ED5596}"/>
              </a:ext>
            </a:extLst>
          </p:cNvPr>
          <p:cNvPicPr>
            <a:picLocks noChangeAspect="1"/>
          </p:cNvPicPr>
          <p:nvPr/>
        </p:nvPicPr>
        <p:blipFill>
          <a:blip r:embed="rId3"/>
          <a:stretch>
            <a:fillRect/>
          </a:stretch>
        </p:blipFill>
        <p:spPr>
          <a:xfrm>
            <a:off x="1122265" y="1901795"/>
            <a:ext cx="12385869" cy="5413513"/>
          </a:xfrm>
          <a:prstGeom prst="rect">
            <a:avLst/>
          </a:prstGeom>
        </p:spPr>
      </p:pic>
      <p:sp>
        <p:nvSpPr>
          <p:cNvPr id="17" name="Rectangle 16">
            <a:extLst>
              <a:ext uri="{FF2B5EF4-FFF2-40B4-BE49-F238E27FC236}">
                <a16:creationId xmlns:a16="http://schemas.microsoft.com/office/drawing/2014/main" id="{417594E7-D3A2-4E9F-8EBD-520A75E97E83}"/>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73866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Confusion Matrix</a:t>
            </a:r>
            <a:endParaRPr lang="en-US" sz="4400" dirty="0"/>
          </a:p>
        </p:txBody>
      </p:sp>
      <p:sp>
        <p:nvSpPr>
          <p:cNvPr id="3" name="Text 1"/>
          <p:cNvSpPr/>
          <p:nvPr/>
        </p:nvSpPr>
        <p:spPr>
          <a:xfrm>
            <a:off x="837724" y="1921431"/>
            <a:ext cx="12954952" cy="5946428"/>
          </a:xfrm>
          <a:prstGeom prst="rect">
            <a:avLst/>
          </a:prstGeom>
          <a:noFill/>
          <a:ln/>
        </p:spPr>
        <p:txBody>
          <a:bodyPr wrap="square" lIns="0" tIns="0" rIns="0" bIns="0" rtlCol="0" anchor="t"/>
          <a:lstStyle/>
          <a:p>
            <a:pPr marL="0" indent="0" algn="l">
              <a:lnSpc>
                <a:spcPts val="3000"/>
              </a:lnSpc>
              <a:buNone/>
            </a:pPr>
            <a:endParaRPr lang="en-US" sz="1200" dirty="0">
              <a:solidFill>
                <a:schemeClr val="bg1"/>
              </a:solidFill>
              <a:latin typeface="Lora" pitchFamily="2" charset="0"/>
            </a:endParaRPr>
          </a:p>
        </p:txBody>
      </p:sp>
      <p:sp>
        <p:nvSpPr>
          <p:cNvPr id="4" name="Text 2"/>
          <p:cNvSpPr/>
          <p:nvPr/>
        </p:nvSpPr>
        <p:spPr>
          <a:xfrm>
            <a:off x="2231946" y="3824407"/>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6" name="Text 3"/>
          <p:cNvSpPr/>
          <p:nvPr/>
        </p:nvSpPr>
        <p:spPr>
          <a:xfrm>
            <a:off x="632126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7" name="Text 4"/>
          <p:cNvSpPr/>
          <p:nvPr/>
        </p:nvSpPr>
        <p:spPr>
          <a:xfrm>
            <a:off x="9582269" y="3824407"/>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5"/>
          <p:cNvSpPr/>
          <p:nvPr/>
        </p:nvSpPr>
        <p:spPr>
          <a:xfrm>
            <a:off x="7972306" y="418778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0" name="Text 6"/>
          <p:cNvSpPr/>
          <p:nvPr/>
        </p:nvSpPr>
        <p:spPr>
          <a:xfrm>
            <a:off x="9582269" y="6271022"/>
            <a:ext cx="2816185" cy="351949"/>
          </a:xfrm>
          <a:prstGeom prst="rect">
            <a:avLst/>
          </a:prstGeom>
          <a:noFill/>
          <a:ln/>
        </p:spPr>
        <p:txBody>
          <a:bodyPr wrap="none" lIns="0" tIns="0" rIns="0" bIns="0" rtlCol="0" anchor="t"/>
          <a:lstStyle/>
          <a:p>
            <a:pPr marL="0" indent="0" algn="l">
              <a:lnSpc>
                <a:spcPts val="2750"/>
              </a:lnSpc>
              <a:buNone/>
            </a:pPr>
            <a:endParaRPr lang="en-US" sz="2200" dirty="0"/>
          </a:p>
        </p:txBody>
      </p:sp>
      <p:sp>
        <p:nvSpPr>
          <p:cNvPr id="12" name="Text 7"/>
          <p:cNvSpPr/>
          <p:nvPr/>
        </p:nvSpPr>
        <p:spPr>
          <a:xfrm>
            <a:off x="797230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sp>
        <p:nvSpPr>
          <p:cNvPr id="13" name="Text 8"/>
          <p:cNvSpPr/>
          <p:nvPr/>
        </p:nvSpPr>
        <p:spPr>
          <a:xfrm>
            <a:off x="2231946" y="6271022"/>
            <a:ext cx="2816185" cy="351949"/>
          </a:xfrm>
          <a:prstGeom prst="rect">
            <a:avLst/>
          </a:prstGeom>
          <a:noFill/>
          <a:ln/>
        </p:spPr>
        <p:txBody>
          <a:bodyPr wrap="none" lIns="0" tIns="0" rIns="0" bIns="0" rtlCol="0" anchor="t"/>
          <a:lstStyle/>
          <a:p>
            <a:pPr marL="0" indent="0" algn="r">
              <a:lnSpc>
                <a:spcPts val="2750"/>
              </a:lnSpc>
              <a:buNone/>
            </a:pPr>
            <a:endParaRPr lang="en-US" sz="2200" dirty="0"/>
          </a:p>
        </p:txBody>
      </p:sp>
      <p:sp>
        <p:nvSpPr>
          <p:cNvPr id="15" name="Text 9"/>
          <p:cNvSpPr/>
          <p:nvPr/>
        </p:nvSpPr>
        <p:spPr>
          <a:xfrm>
            <a:off x="6321266" y="5838825"/>
            <a:ext cx="336590" cy="420767"/>
          </a:xfrm>
          <a:prstGeom prst="rect">
            <a:avLst/>
          </a:prstGeom>
          <a:noFill/>
          <a:ln/>
        </p:spPr>
        <p:txBody>
          <a:bodyPr wrap="none" lIns="0" tIns="0" rIns="0" bIns="0" rtlCol="0" anchor="t"/>
          <a:lstStyle/>
          <a:p>
            <a:pPr marL="0" indent="0" algn="l">
              <a:lnSpc>
                <a:spcPts val="4200"/>
              </a:lnSpc>
              <a:buNone/>
            </a:pPr>
            <a:endParaRPr lang="en-US" sz="2650" dirty="0"/>
          </a:p>
        </p:txBody>
      </p:sp>
      <p:pic>
        <p:nvPicPr>
          <p:cNvPr id="16" name="Picture 15">
            <a:extLst>
              <a:ext uri="{FF2B5EF4-FFF2-40B4-BE49-F238E27FC236}">
                <a16:creationId xmlns:a16="http://schemas.microsoft.com/office/drawing/2014/main" id="{9C8D3C39-D499-47B9-A48F-DF5CF0DE8F86}"/>
              </a:ext>
            </a:extLst>
          </p:cNvPr>
          <p:cNvPicPr/>
          <p:nvPr/>
        </p:nvPicPr>
        <p:blipFill>
          <a:blip r:embed="rId3"/>
          <a:stretch>
            <a:fillRect/>
          </a:stretch>
        </p:blipFill>
        <p:spPr>
          <a:xfrm>
            <a:off x="3177382" y="2090057"/>
            <a:ext cx="8275636" cy="5258264"/>
          </a:xfrm>
          <a:prstGeom prst="rect">
            <a:avLst/>
          </a:prstGeom>
        </p:spPr>
      </p:pic>
      <p:sp>
        <p:nvSpPr>
          <p:cNvPr id="5" name="Rectangle 4">
            <a:extLst>
              <a:ext uri="{FF2B5EF4-FFF2-40B4-BE49-F238E27FC236}">
                <a16:creationId xmlns:a16="http://schemas.microsoft.com/office/drawing/2014/main" id="{44C3B75E-3A47-43A4-B1D3-FD18C3B7BEF1}"/>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95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89035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What is a CNN?</a:t>
            </a:r>
            <a:endParaRPr lang="en-US" sz="4400" dirty="0"/>
          </a:p>
        </p:txBody>
      </p:sp>
      <p:sp>
        <p:nvSpPr>
          <p:cNvPr id="3" name="Text 1"/>
          <p:cNvSpPr/>
          <p:nvPr/>
        </p:nvSpPr>
        <p:spPr>
          <a:xfrm>
            <a:off x="837724" y="3073122"/>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 </a:t>
            </a:r>
            <a:r>
              <a:rPr lang="en-US" sz="1850" b="1" dirty="0">
                <a:solidFill>
                  <a:srgbClr val="D6E5EF"/>
                </a:solidFill>
                <a:latin typeface="Source Sans Pro" pitchFamily="34" charset="0"/>
                <a:ea typeface="Source Sans Pro" pitchFamily="34" charset="-122"/>
                <a:cs typeface="Source Sans Pro" pitchFamily="34" charset="-120"/>
              </a:rPr>
              <a:t>Convolutional Neural Network (CNN)</a:t>
            </a:r>
            <a:r>
              <a:rPr lang="en-US" sz="1850" dirty="0">
                <a:solidFill>
                  <a:srgbClr val="D6E5EF"/>
                </a:solidFill>
                <a:latin typeface="Source Sans Pro" pitchFamily="34" charset="0"/>
                <a:ea typeface="Source Sans Pro" pitchFamily="34" charset="-122"/>
                <a:cs typeface="Source Sans Pro" pitchFamily="34" charset="-120"/>
              </a:rPr>
              <a:t> is designed to work with data that has a grid topology (images). A CNN learns spatially localized patterns. It slides learnable filters over the input producing feature maps. It is used to detect and classify objects.</a:t>
            </a:r>
            <a:endParaRPr lang="en-US" sz="1850" dirty="0"/>
          </a:p>
        </p:txBody>
      </p:sp>
      <p:sp>
        <p:nvSpPr>
          <p:cNvPr id="4" name="Text 2"/>
          <p:cNvSpPr/>
          <p:nvPr/>
        </p:nvSpPr>
        <p:spPr>
          <a:xfrm>
            <a:off x="837724" y="434768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Key Concepts</a:t>
            </a:r>
            <a:endParaRPr lang="en-US" sz="2200" dirty="0"/>
          </a:p>
        </p:txBody>
      </p:sp>
      <p:sp>
        <p:nvSpPr>
          <p:cNvPr id="5" name="Text 3"/>
          <p:cNvSpPr/>
          <p:nvPr/>
        </p:nvSpPr>
        <p:spPr>
          <a:xfrm>
            <a:off x="837724" y="493895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Convolution</a:t>
            </a:r>
            <a:endParaRPr lang="en-US" sz="1850" dirty="0"/>
          </a:p>
        </p:txBody>
      </p:sp>
      <p:sp>
        <p:nvSpPr>
          <p:cNvPr id="6" name="Text 4"/>
          <p:cNvSpPr/>
          <p:nvPr/>
        </p:nvSpPr>
        <p:spPr>
          <a:xfrm>
            <a:off x="837724" y="540567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Feature Maps</a:t>
            </a:r>
            <a:endParaRPr lang="en-US" sz="1850" dirty="0"/>
          </a:p>
        </p:txBody>
      </p:sp>
      <p:sp>
        <p:nvSpPr>
          <p:cNvPr id="7" name="Text 5"/>
          <p:cNvSpPr/>
          <p:nvPr/>
        </p:nvSpPr>
        <p:spPr>
          <a:xfrm>
            <a:off x="837724" y="587240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Filters</a:t>
            </a:r>
            <a:endParaRPr lang="en-US" sz="1850" dirty="0"/>
          </a:p>
        </p:txBody>
      </p:sp>
      <p:sp>
        <p:nvSpPr>
          <p:cNvPr id="8" name="Text 6"/>
          <p:cNvSpPr/>
          <p:nvPr/>
        </p:nvSpPr>
        <p:spPr>
          <a:xfrm>
            <a:off x="7614761" y="434768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8AC7"/>
                </a:solidFill>
                <a:latin typeface="Lora" pitchFamily="34" charset="0"/>
                <a:ea typeface="Lora" pitchFamily="34" charset="-122"/>
                <a:cs typeface="Lora" pitchFamily="34" charset="-120"/>
              </a:rPr>
              <a:t>Application</a:t>
            </a:r>
            <a:endParaRPr lang="en-US" sz="2200" dirty="0"/>
          </a:p>
        </p:txBody>
      </p:sp>
      <p:sp>
        <p:nvSpPr>
          <p:cNvPr id="9" name="Text 7"/>
          <p:cNvSpPr/>
          <p:nvPr/>
        </p:nvSpPr>
        <p:spPr>
          <a:xfrm>
            <a:off x="7614761" y="493895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Image classification</a:t>
            </a:r>
            <a:endParaRPr lang="en-US" sz="1850" dirty="0"/>
          </a:p>
        </p:txBody>
      </p:sp>
      <p:sp>
        <p:nvSpPr>
          <p:cNvPr id="10" name="Text 8"/>
          <p:cNvSpPr/>
          <p:nvPr/>
        </p:nvSpPr>
        <p:spPr>
          <a:xfrm>
            <a:off x="7614761" y="540567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Object detection</a:t>
            </a:r>
            <a:endParaRPr lang="en-US" sz="1850" dirty="0"/>
          </a:p>
        </p:txBody>
      </p:sp>
      <p:sp>
        <p:nvSpPr>
          <p:cNvPr id="11" name="Text 9"/>
          <p:cNvSpPr/>
          <p:nvPr/>
        </p:nvSpPr>
        <p:spPr>
          <a:xfrm>
            <a:off x="7614761" y="587240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Image recognition</a:t>
            </a:r>
            <a:endParaRPr lang="en-US" sz="1850" dirty="0"/>
          </a:p>
        </p:txBody>
      </p:sp>
      <p:sp>
        <p:nvSpPr>
          <p:cNvPr id="12" name="Rectangle 11">
            <a:extLst>
              <a:ext uri="{FF2B5EF4-FFF2-40B4-BE49-F238E27FC236}">
                <a16:creationId xmlns:a16="http://schemas.microsoft.com/office/drawing/2014/main" id="{B56CD6F4-9344-45B3-8445-B87F7A8299DD}"/>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4795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Problem</a:t>
            </a:r>
            <a:endParaRPr lang="en-US" sz="4400" dirty="0"/>
          </a:p>
        </p:txBody>
      </p:sp>
      <p:sp>
        <p:nvSpPr>
          <p:cNvPr id="4" name="Text 1"/>
          <p:cNvSpPr/>
          <p:nvPr/>
        </p:nvSpPr>
        <p:spPr>
          <a:xfrm>
            <a:off x="6324124" y="281094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Design a reliable image classification system. Given a single RGB photograph, identify its species as one of five classes. The classes are daisy, dandelion, rose, sunflower, and tulip.</a:t>
            </a:r>
            <a:endParaRPr lang="en-US" sz="1850" dirty="0"/>
          </a:p>
        </p:txBody>
      </p:sp>
      <p:sp>
        <p:nvSpPr>
          <p:cNvPr id="5" name="Shape 2"/>
          <p:cNvSpPr/>
          <p:nvPr/>
        </p:nvSpPr>
        <p:spPr>
          <a:xfrm>
            <a:off x="6324124" y="4229219"/>
            <a:ext cx="3614618" cy="1182529"/>
          </a:xfrm>
          <a:prstGeom prst="roundRect">
            <a:avLst>
              <a:gd name="adj" fmla="val 3036"/>
            </a:avLst>
          </a:prstGeom>
          <a:solidFill>
            <a:srgbClr val="444752"/>
          </a:solidFill>
          <a:ln/>
        </p:spPr>
      </p:sp>
      <p:sp>
        <p:nvSpPr>
          <p:cNvPr id="6" name="Text 3"/>
          <p:cNvSpPr/>
          <p:nvPr/>
        </p:nvSpPr>
        <p:spPr>
          <a:xfrm>
            <a:off x="6563439" y="4468535"/>
            <a:ext cx="3135987"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Subtle Visual Differences</a:t>
            </a:r>
            <a:endParaRPr lang="en-US" sz="2200" dirty="0"/>
          </a:p>
        </p:txBody>
      </p:sp>
      <p:sp>
        <p:nvSpPr>
          <p:cNvPr id="7" name="Shape 4"/>
          <p:cNvSpPr/>
          <p:nvPr/>
        </p:nvSpPr>
        <p:spPr>
          <a:xfrm>
            <a:off x="10178058" y="4229219"/>
            <a:ext cx="3614618" cy="1182529"/>
          </a:xfrm>
          <a:prstGeom prst="roundRect">
            <a:avLst>
              <a:gd name="adj" fmla="val 3036"/>
            </a:avLst>
          </a:prstGeom>
          <a:solidFill>
            <a:srgbClr val="444752"/>
          </a:solidFill>
          <a:ln/>
        </p:spPr>
      </p:sp>
      <p:sp>
        <p:nvSpPr>
          <p:cNvPr id="8" name="Text 5"/>
          <p:cNvSpPr/>
          <p:nvPr/>
        </p:nvSpPr>
        <p:spPr>
          <a:xfrm>
            <a:off x="10417373" y="44685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Variable Conditions</a:t>
            </a:r>
            <a:endParaRPr lang="en-US" sz="2200" dirty="0"/>
          </a:p>
        </p:txBody>
      </p:sp>
      <p:sp>
        <p:nvSpPr>
          <p:cNvPr id="9" name="Shape 6"/>
          <p:cNvSpPr/>
          <p:nvPr/>
        </p:nvSpPr>
        <p:spPr>
          <a:xfrm>
            <a:off x="6324124" y="5651063"/>
            <a:ext cx="7468553" cy="830580"/>
          </a:xfrm>
          <a:prstGeom prst="roundRect">
            <a:avLst>
              <a:gd name="adj" fmla="val 4323"/>
            </a:avLst>
          </a:prstGeom>
          <a:solidFill>
            <a:srgbClr val="444752"/>
          </a:solidFill>
          <a:ln/>
        </p:spPr>
      </p:sp>
      <p:sp>
        <p:nvSpPr>
          <p:cNvPr id="10" name="Text 7"/>
          <p:cNvSpPr/>
          <p:nvPr/>
        </p:nvSpPr>
        <p:spPr>
          <a:xfrm>
            <a:off x="6563439" y="589037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Limited Data</a:t>
            </a:r>
            <a:endParaRPr lang="en-US" sz="2200" dirty="0"/>
          </a:p>
        </p:txBody>
      </p:sp>
      <p:sp>
        <p:nvSpPr>
          <p:cNvPr id="11" name="Rectangle 10">
            <a:extLst>
              <a:ext uri="{FF2B5EF4-FFF2-40B4-BE49-F238E27FC236}">
                <a16:creationId xmlns:a16="http://schemas.microsoft.com/office/drawing/2014/main" id="{FF748806-81AC-4655-A4A4-3A4588329A39}"/>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1517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Target Users</a:t>
            </a:r>
            <a:endParaRPr lang="en-US" sz="4400" dirty="0"/>
          </a:p>
        </p:txBody>
      </p:sp>
      <p:sp>
        <p:nvSpPr>
          <p:cNvPr id="4" name="Text 1"/>
          <p:cNvSpPr/>
          <p:nvPr/>
        </p:nvSpPr>
        <p:spPr>
          <a:xfrm>
            <a:off x="6324124" y="2478167"/>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flower classifier system is intended to be used for multiple applications. Target users include hobbyists, e-commerce florists, agricultural teams, and educational apps.</a:t>
            </a:r>
            <a:endParaRPr lang="en-US" sz="1850" dirty="0"/>
          </a:p>
        </p:txBody>
      </p:sp>
      <p:sp>
        <p:nvSpPr>
          <p:cNvPr id="5" name="Shape 2"/>
          <p:cNvSpPr/>
          <p:nvPr/>
        </p:nvSpPr>
        <p:spPr>
          <a:xfrm>
            <a:off x="6324124" y="4165640"/>
            <a:ext cx="538520" cy="538520"/>
          </a:xfrm>
          <a:prstGeom prst="roundRect">
            <a:avLst>
              <a:gd name="adj" fmla="val 6668"/>
            </a:avLst>
          </a:prstGeom>
          <a:solidFill>
            <a:srgbClr val="444752"/>
          </a:solidFill>
          <a:ln/>
        </p:spPr>
      </p:sp>
      <p:pic>
        <p:nvPicPr>
          <p:cNvPr id="6" name="Image 1" descr="preencoded.png"/>
          <p:cNvPicPr>
            <a:picLocks noChangeAspect="1"/>
          </p:cNvPicPr>
          <p:nvPr/>
        </p:nvPicPr>
        <p:blipFill>
          <a:blip r:embed="rId4"/>
          <a:stretch>
            <a:fillRect/>
          </a:stretch>
        </p:blipFill>
        <p:spPr>
          <a:xfrm>
            <a:off x="6424374" y="4223623"/>
            <a:ext cx="337899" cy="422434"/>
          </a:xfrm>
          <a:prstGeom prst="rect">
            <a:avLst/>
          </a:prstGeom>
        </p:spPr>
      </p:pic>
      <p:sp>
        <p:nvSpPr>
          <p:cNvPr id="7" name="Text 3"/>
          <p:cNvSpPr/>
          <p:nvPr/>
        </p:nvSpPr>
        <p:spPr>
          <a:xfrm>
            <a:off x="7101959" y="41656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Home Gardeners</a:t>
            </a:r>
            <a:endParaRPr lang="en-US" sz="2200" dirty="0"/>
          </a:p>
        </p:txBody>
      </p:sp>
      <p:sp>
        <p:nvSpPr>
          <p:cNvPr id="8" name="Text 4"/>
          <p:cNvSpPr/>
          <p:nvPr/>
        </p:nvSpPr>
        <p:spPr>
          <a:xfrm>
            <a:off x="7101959" y="4661178"/>
            <a:ext cx="283678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Learn flower names and basic care tips.</a:t>
            </a:r>
            <a:endParaRPr lang="en-US" sz="1850" dirty="0"/>
          </a:p>
        </p:txBody>
      </p:sp>
      <p:sp>
        <p:nvSpPr>
          <p:cNvPr id="9" name="Shape 5"/>
          <p:cNvSpPr/>
          <p:nvPr/>
        </p:nvSpPr>
        <p:spPr>
          <a:xfrm>
            <a:off x="10178058" y="4165640"/>
            <a:ext cx="538520" cy="538520"/>
          </a:xfrm>
          <a:prstGeom prst="roundRect">
            <a:avLst>
              <a:gd name="adj" fmla="val 6668"/>
            </a:avLst>
          </a:prstGeom>
          <a:solidFill>
            <a:srgbClr val="444752"/>
          </a:solidFill>
          <a:ln/>
        </p:spPr>
      </p:sp>
      <p:pic>
        <p:nvPicPr>
          <p:cNvPr id="10" name="Image 2" descr="preencoded.png"/>
          <p:cNvPicPr>
            <a:picLocks noChangeAspect="1"/>
          </p:cNvPicPr>
          <p:nvPr/>
        </p:nvPicPr>
        <p:blipFill>
          <a:blip r:embed="rId5"/>
          <a:stretch>
            <a:fillRect/>
          </a:stretch>
        </p:blipFill>
        <p:spPr>
          <a:xfrm>
            <a:off x="10278308" y="4223623"/>
            <a:ext cx="337899" cy="422434"/>
          </a:xfrm>
          <a:prstGeom prst="rect">
            <a:avLst/>
          </a:prstGeom>
        </p:spPr>
      </p:pic>
      <p:sp>
        <p:nvSpPr>
          <p:cNvPr id="11" name="Text 6"/>
          <p:cNvSpPr/>
          <p:nvPr/>
        </p:nvSpPr>
        <p:spPr>
          <a:xfrm>
            <a:off x="10955893" y="41656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E-commerce Florists</a:t>
            </a:r>
            <a:endParaRPr lang="en-US" sz="2200" dirty="0"/>
          </a:p>
        </p:txBody>
      </p:sp>
      <p:sp>
        <p:nvSpPr>
          <p:cNvPr id="12" name="Text 7"/>
          <p:cNvSpPr/>
          <p:nvPr/>
        </p:nvSpPr>
        <p:spPr>
          <a:xfrm>
            <a:off x="10955893" y="4661178"/>
            <a:ext cx="283678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Speed up product cataloging and search.</a:t>
            </a:r>
            <a:endParaRPr lang="en-US" sz="1850" dirty="0"/>
          </a:p>
        </p:txBody>
      </p:sp>
      <p:sp>
        <p:nvSpPr>
          <p:cNvPr id="13" name="Shape 8"/>
          <p:cNvSpPr/>
          <p:nvPr/>
        </p:nvSpPr>
        <p:spPr>
          <a:xfrm>
            <a:off x="6324124" y="5935742"/>
            <a:ext cx="538520" cy="538520"/>
          </a:xfrm>
          <a:prstGeom prst="roundRect">
            <a:avLst>
              <a:gd name="adj" fmla="val 6668"/>
            </a:avLst>
          </a:prstGeom>
          <a:solidFill>
            <a:srgbClr val="444752"/>
          </a:solidFill>
          <a:ln/>
        </p:spPr>
      </p:sp>
      <p:pic>
        <p:nvPicPr>
          <p:cNvPr id="14" name="Image 3" descr="preencoded.png"/>
          <p:cNvPicPr>
            <a:picLocks noChangeAspect="1"/>
          </p:cNvPicPr>
          <p:nvPr/>
        </p:nvPicPr>
        <p:blipFill>
          <a:blip r:embed="rId6"/>
          <a:stretch>
            <a:fillRect/>
          </a:stretch>
        </p:blipFill>
        <p:spPr>
          <a:xfrm>
            <a:off x="6424374" y="5993725"/>
            <a:ext cx="337899" cy="422434"/>
          </a:xfrm>
          <a:prstGeom prst="rect">
            <a:avLst/>
          </a:prstGeom>
        </p:spPr>
      </p:pic>
      <p:sp>
        <p:nvSpPr>
          <p:cNvPr id="15" name="Text 9"/>
          <p:cNvSpPr/>
          <p:nvPr/>
        </p:nvSpPr>
        <p:spPr>
          <a:xfrm>
            <a:off x="7101959" y="5935742"/>
            <a:ext cx="3027164"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Agriculture Monitoring</a:t>
            </a:r>
            <a:endParaRPr lang="en-US" sz="2200" dirty="0"/>
          </a:p>
        </p:txBody>
      </p:sp>
      <p:sp>
        <p:nvSpPr>
          <p:cNvPr id="16" name="Text 10"/>
          <p:cNvSpPr/>
          <p:nvPr/>
        </p:nvSpPr>
        <p:spPr>
          <a:xfrm>
            <a:off x="7101959" y="6431280"/>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Track flowering stages and crop health.</a:t>
            </a:r>
            <a:endParaRPr lang="en-US" sz="1850" dirty="0"/>
          </a:p>
        </p:txBody>
      </p:sp>
      <p:sp>
        <p:nvSpPr>
          <p:cNvPr id="17" name="Rectangle 16">
            <a:extLst>
              <a:ext uri="{FF2B5EF4-FFF2-40B4-BE49-F238E27FC236}">
                <a16:creationId xmlns:a16="http://schemas.microsoft.com/office/drawing/2014/main" id="{39799CC6-7BCF-4C02-8BFA-10D2CB0FFBF7}"/>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9729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Why it Matters</a:t>
            </a:r>
            <a:endParaRPr lang="en-US" sz="4400" dirty="0"/>
          </a:p>
        </p:txBody>
      </p:sp>
      <p:sp>
        <p:nvSpPr>
          <p:cNvPr id="4" name="Text 1"/>
          <p:cNvSpPr/>
          <p:nvPr/>
        </p:nvSpPr>
        <p:spPr>
          <a:xfrm>
            <a:off x="6324124" y="2260283"/>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project improves operation, engagement, ROI, and provides a societal benefit. Real-time feedback keeps gardeners engaged. Scalable monitoring supports conservation and initiatives.</a:t>
            </a:r>
            <a:endParaRPr lang="en-US" sz="1850" dirty="0"/>
          </a:p>
        </p:txBody>
      </p:sp>
      <p:sp>
        <p:nvSpPr>
          <p:cNvPr id="5" name="Shape 2"/>
          <p:cNvSpPr/>
          <p:nvPr/>
        </p:nvSpPr>
        <p:spPr>
          <a:xfrm>
            <a:off x="6324124" y="3678555"/>
            <a:ext cx="179427" cy="878562"/>
          </a:xfrm>
          <a:prstGeom prst="roundRect">
            <a:avLst>
              <a:gd name="adj" fmla="val 20012"/>
            </a:avLst>
          </a:prstGeom>
          <a:solidFill>
            <a:srgbClr val="444752"/>
          </a:solidFill>
          <a:ln/>
        </p:spPr>
      </p:sp>
      <p:sp>
        <p:nvSpPr>
          <p:cNvPr id="6" name="Text 3"/>
          <p:cNvSpPr/>
          <p:nvPr/>
        </p:nvSpPr>
        <p:spPr>
          <a:xfrm>
            <a:off x="6862524" y="36785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Efficiency</a:t>
            </a:r>
            <a:endParaRPr lang="en-US" sz="2200" dirty="0"/>
          </a:p>
        </p:txBody>
      </p:sp>
      <p:sp>
        <p:nvSpPr>
          <p:cNvPr id="7" name="Text 4"/>
          <p:cNvSpPr/>
          <p:nvPr/>
        </p:nvSpPr>
        <p:spPr>
          <a:xfrm>
            <a:off x="6862524" y="4174093"/>
            <a:ext cx="69301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Eliminate manual image labeling.</a:t>
            </a:r>
            <a:endParaRPr lang="en-US" sz="1850" dirty="0"/>
          </a:p>
        </p:txBody>
      </p:sp>
      <p:sp>
        <p:nvSpPr>
          <p:cNvPr id="8" name="Shape 5"/>
          <p:cNvSpPr/>
          <p:nvPr/>
        </p:nvSpPr>
        <p:spPr>
          <a:xfrm>
            <a:off x="6683097" y="4796433"/>
            <a:ext cx="179427" cy="878562"/>
          </a:xfrm>
          <a:prstGeom prst="roundRect">
            <a:avLst>
              <a:gd name="adj" fmla="val 20012"/>
            </a:avLst>
          </a:prstGeom>
          <a:solidFill>
            <a:srgbClr val="444752"/>
          </a:solidFill>
          <a:ln/>
        </p:spPr>
      </p:sp>
      <p:sp>
        <p:nvSpPr>
          <p:cNvPr id="9" name="Text 6"/>
          <p:cNvSpPr/>
          <p:nvPr/>
        </p:nvSpPr>
        <p:spPr>
          <a:xfrm>
            <a:off x="7221498" y="479643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Engagement</a:t>
            </a:r>
            <a:endParaRPr lang="en-US" sz="2200" dirty="0"/>
          </a:p>
        </p:txBody>
      </p:sp>
      <p:sp>
        <p:nvSpPr>
          <p:cNvPr id="10" name="Text 7"/>
          <p:cNvSpPr/>
          <p:nvPr/>
        </p:nvSpPr>
        <p:spPr>
          <a:xfrm>
            <a:off x="7221498" y="5291971"/>
            <a:ext cx="6571178"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Real-time feedback improves engagement.</a:t>
            </a:r>
            <a:endParaRPr lang="en-US" sz="1850" dirty="0"/>
          </a:p>
        </p:txBody>
      </p:sp>
      <p:sp>
        <p:nvSpPr>
          <p:cNvPr id="11" name="Shape 8"/>
          <p:cNvSpPr/>
          <p:nvPr/>
        </p:nvSpPr>
        <p:spPr>
          <a:xfrm>
            <a:off x="7042190" y="5914311"/>
            <a:ext cx="179427" cy="878562"/>
          </a:xfrm>
          <a:prstGeom prst="roundRect">
            <a:avLst>
              <a:gd name="adj" fmla="val 20012"/>
            </a:avLst>
          </a:prstGeom>
          <a:solidFill>
            <a:srgbClr val="444752"/>
          </a:solidFill>
          <a:ln/>
        </p:spPr>
      </p:sp>
      <p:sp>
        <p:nvSpPr>
          <p:cNvPr id="12" name="Text 9"/>
          <p:cNvSpPr/>
          <p:nvPr/>
        </p:nvSpPr>
        <p:spPr>
          <a:xfrm>
            <a:off x="7580590" y="59143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Societal Benefit</a:t>
            </a:r>
            <a:endParaRPr lang="en-US" sz="2200" dirty="0"/>
          </a:p>
        </p:txBody>
      </p:sp>
      <p:sp>
        <p:nvSpPr>
          <p:cNvPr id="13" name="Text 10"/>
          <p:cNvSpPr/>
          <p:nvPr/>
        </p:nvSpPr>
        <p:spPr>
          <a:xfrm>
            <a:off x="7580590" y="6409849"/>
            <a:ext cx="6212086"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Floral biodiversity supports conservation.</a:t>
            </a:r>
            <a:endParaRPr lang="en-US" sz="1850" dirty="0"/>
          </a:p>
        </p:txBody>
      </p:sp>
      <p:sp>
        <p:nvSpPr>
          <p:cNvPr id="14" name="Rectangle 13">
            <a:extLst>
              <a:ext uri="{FF2B5EF4-FFF2-40B4-BE49-F238E27FC236}">
                <a16:creationId xmlns:a16="http://schemas.microsoft.com/office/drawing/2014/main" id="{09E43AA4-BFE8-439F-A87C-AB46CA85371B}"/>
              </a:ext>
            </a:extLst>
          </p:cNvPr>
          <p:cNvSpPr/>
          <p:nvPr/>
        </p:nvSpPr>
        <p:spPr>
          <a:xfrm>
            <a:off x="12871938" y="7737231"/>
            <a:ext cx="1657978" cy="381837"/>
          </a:xfrm>
          <a:prstGeom prst="rect">
            <a:avLst/>
          </a:prstGeom>
          <a:solidFill>
            <a:srgbClr val="252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95745"/>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Business Value</a:t>
            </a:r>
            <a:endParaRPr lang="en-US" sz="4400" dirty="0"/>
          </a:p>
        </p:txBody>
      </p:sp>
      <p:sp>
        <p:nvSpPr>
          <p:cNvPr id="4" name="Text 1"/>
          <p:cNvSpPr/>
          <p:nvPr/>
        </p:nvSpPr>
        <p:spPr>
          <a:xfrm>
            <a:off x="837724" y="2258735"/>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classifier provides strong business value by increasing efficiency and engagement. Additionally, new revenue can be made by monetizing premium features.</a:t>
            </a:r>
            <a:endParaRPr lang="en-US" sz="1850" dirty="0"/>
          </a:p>
        </p:txBody>
      </p:sp>
      <p:pic>
        <p:nvPicPr>
          <p:cNvPr id="5" name="Image 1" descr="preencoded.png"/>
          <p:cNvPicPr>
            <a:picLocks noChangeAspect="1"/>
          </p:cNvPicPr>
          <p:nvPr/>
        </p:nvPicPr>
        <p:blipFill>
          <a:blip r:embed="rId4"/>
          <a:stretch>
            <a:fillRect/>
          </a:stretch>
        </p:blipFill>
        <p:spPr>
          <a:xfrm>
            <a:off x="837724" y="3718798"/>
            <a:ext cx="598408" cy="598408"/>
          </a:xfrm>
          <a:prstGeom prst="rect">
            <a:avLst/>
          </a:prstGeom>
        </p:spPr>
      </p:pic>
      <p:sp>
        <p:nvSpPr>
          <p:cNvPr id="6" name="Text 2"/>
          <p:cNvSpPr/>
          <p:nvPr/>
        </p:nvSpPr>
        <p:spPr>
          <a:xfrm>
            <a:off x="1675448" y="367700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Cost Savings</a:t>
            </a:r>
            <a:endParaRPr lang="en-US" sz="2200" dirty="0"/>
          </a:p>
        </p:txBody>
      </p:sp>
      <p:pic>
        <p:nvPicPr>
          <p:cNvPr id="7" name="Image 2" descr="preencoded.png"/>
          <p:cNvPicPr>
            <a:picLocks noChangeAspect="1"/>
          </p:cNvPicPr>
          <p:nvPr/>
        </p:nvPicPr>
        <p:blipFill>
          <a:blip r:embed="rId5"/>
          <a:stretch>
            <a:fillRect/>
          </a:stretch>
        </p:blipFill>
        <p:spPr>
          <a:xfrm>
            <a:off x="837724" y="5077063"/>
            <a:ext cx="598408" cy="598408"/>
          </a:xfrm>
          <a:prstGeom prst="rect">
            <a:avLst/>
          </a:prstGeom>
        </p:spPr>
      </p:pic>
      <p:sp>
        <p:nvSpPr>
          <p:cNvPr id="8" name="Text 3"/>
          <p:cNvSpPr/>
          <p:nvPr/>
        </p:nvSpPr>
        <p:spPr>
          <a:xfrm>
            <a:off x="1675448" y="503527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Efficiency Gains</a:t>
            </a:r>
            <a:endParaRPr lang="en-US" sz="2200" dirty="0"/>
          </a:p>
        </p:txBody>
      </p:sp>
      <p:pic>
        <p:nvPicPr>
          <p:cNvPr id="9" name="Image 3" descr="preencoded.png"/>
          <p:cNvPicPr>
            <a:picLocks noChangeAspect="1"/>
          </p:cNvPicPr>
          <p:nvPr/>
        </p:nvPicPr>
        <p:blipFill>
          <a:blip r:embed="rId6"/>
          <a:stretch>
            <a:fillRect/>
          </a:stretch>
        </p:blipFill>
        <p:spPr>
          <a:xfrm>
            <a:off x="837724" y="6435328"/>
            <a:ext cx="598408" cy="598408"/>
          </a:xfrm>
          <a:prstGeom prst="rect">
            <a:avLst/>
          </a:prstGeom>
        </p:spPr>
      </p:pic>
      <p:sp>
        <p:nvSpPr>
          <p:cNvPr id="10" name="Text 4"/>
          <p:cNvSpPr/>
          <p:nvPr/>
        </p:nvSpPr>
        <p:spPr>
          <a:xfrm>
            <a:off x="1675448" y="6393537"/>
            <a:ext cx="3007519"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Enhanced Engagement</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1130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Why CNN?</a:t>
            </a:r>
            <a:endParaRPr lang="en-US" sz="4400" dirty="0"/>
          </a:p>
        </p:txBody>
      </p:sp>
      <p:sp>
        <p:nvSpPr>
          <p:cNvPr id="4" name="Text 1"/>
          <p:cNvSpPr/>
          <p:nvPr/>
        </p:nvSpPr>
        <p:spPr>
          <a:xfrm>
            <a:off x="837724" y="1974294"/>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CNNs are the best fit for image classification. They handle spatial features well. Flowers are visual, which makes CNNs an optimal choice.</a:t>
            </a:r>
            <a:endParaRPr lang="en-US" sz="1850" dirty="0"/>
          </a:p>
        </p:txBody>
      </p:sp>
      <p:pic>
        <p:nvPicPr>
          <p:cNvPr id="5" name="Image 1" descr="preencoded.png"/>
          <p:cNvPicPr>
            <a:picLocks noChangeAspect="1"/>
          </p:cNvPicPr>
          <p:nvPr/>
        </p:nvPicPr>
        <p:blipFill>
          <a:blip r:embed="rId4"/>
          <a:stretch>
            <a:fillRect/>
          </a:stretch>
        </p:blipFill>
        <p:spPr>
          <a:xfrm>
            <a:off x="837724" y="3009543"/>
            <a:ext cx="1196816" cy="1436251"/>
          </a:xfrm>
          <a:prstGeom prst="rect">
            <a:avLst/>
          </a:prstGeom>
        </p:spPr>
      </p:pic>
      <p:sp>
        <p:nvSpPr>
          <p:cNvPr id="6" name="Text 2"/>
          <p:cNvSpPr/>
          <p:nvPr/>
        </p:nvSpPr>
        <p:spPr>
          <a:xfrm>
            <a:off x="2393513" y="32488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Visual Data</a:t>
            </a:r>
            <a:endParaRPr lang="en-US" sz="2200" dirty="0"/>
          </a:p>
        </p:txBody>
      </p:sp>
      <p:sp>
        <p:nvSpPr>
          <p:cNvPr id="7" name="Text 3"/>
          <p:cNvSpPr/>
          <p:nvPr/>
        </p:nvSpPr>
        <p:spPr>
          <a:xfrm>
            <a:off x="2393513" y="3744397"/>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Flowers are visual.</a:t>
            </a:r>
            <a:endParaRPr lang="en-US" sz="1850" dirty="0"/>
          </a:p>
        </p:txBody>
      </p:sp>
      <p:pic>
        <p:nvPicPr>
          <p:cNvPr id="8" name="Image 2" descr="preencoded.png"/>
          <p:cNvPicPr>
            <a:picLocks noChangeAspect="1"/>
          </p:cNvPicPr>
          <p:nvPr/>
        </p:nvPicPr>
        <p:blipFill>
          <a:blip r:embed="rId5"/>
          <a:stretch>
            <a:fillRect/>
          </a:stretch>
        </p:blipFill>
        <p:spPr>
          <a:xfrm>
            <a:off x="837724" y="4445794"/>
            <a:ext cx="1196816" cy="1436251"/>
          </a:xfrm>
          <a:prstGeom prst="rect">
            <a:avLst/>
          </a:prstGeom>
        </p:spPr>
      </p:pic>
      <p:sp>
        <p:nvSpPr>
          <p:cNvPr id="9" name="Text 4"/>
          <p:cNvSpPr/>
          <p:nvPr/>
        </p:nvSpPr>
        <p:spPr>
          <a:xfrm>
            <a:off x="2393513" y="468510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Spatial Features</a:t>
            </a:r>
            <a:endParaRPr lang="en-US" sz="2200" dirty="0"/>
          </a:p>
        </p:txBody>
      </p:sp>
      <p:sp>
        <p:nvSpPr>
          <p:cNvPr id="10" name="Text 5"/>
          <p:cNvSpPr/>
          <p:nvPr/>
        </p:nvSpPr>
        <p:spPr>
          <a:xfrm>
            <a:off x="2393513" y="5180647"/>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Handles petal shapes.</a:t>
            </a:r>
            <a:endParaRPr lang="en-US" sz="1850" dirty="0"/>
          </a:p>
        </p:txBody>
      </p:sp>
      <p:pic>
        <p:nvPicPr>
          <p:cNvPr id="11" name="Image 3" descr="preencoded.png"/>
          <p:cNvPicPr>
            <a:picLocks noChangeAspect="1"/>
          </p:cNvPicPr>
          <p:nvPr/>
        </p:nvPicPr>
        <p:blipFill>
          <a:blip r:embed="rId6"/>
          <a:stretch>
            <a:fillRect/>
          </a:stretch>
        </p:blipFill>
        <p:spPr>
          <a:xfrm>
            <a:off x="837724" y="5882045"/>
            <a:ext cx="1196816" cy="1436251"/>
          </a:xfrm>
          <a:prstGeom prst="rect">
            <a:avLst/>
          </a:prstGeom>
        </p:spPr>
      </p:pic>
      <p:sp>
        <p:nvSpPr>
          <p:cNvPr id="12" name="Text 6"/>
          <p:cNvSpPr/>
          <p:nvPr/>
        </p:nvSpPr>
        <p:spPr>
          <a:xfrm>
            <a:off x="2393513" y="612136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Image Classification</a:t>
            </a:r>
            <a:endParaRPr lang="en-US" sz="2200" dirty="0"/>
          </a:p>
        </p:txBody>
      </p:sp>
      <p:sp>
        <p:nvSpPr>
          <p:cNvPr id="13" name="Text 7"/>
          <p:cNvSpPr/>
          <p:nvPr/>
        </p:nvSpPr>
        <p:spPr>
          <a:xfrm>
            <a:off x="2393513" y="6616898"/>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Best fit for images.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172"/>
          </a:xfrm>
          <a:prstGeom prst="rect">
            <a:avLst/>
          </a:prstGeom>
        </p:spPr>
      </p:pic>
      <p:sp>
        <p:nvSpPr>
          <p:cNvPr id="3" name="Text 0"/>
          <p:cNvSpPr/>
          <p:nvPr/>
        </p:nvSpPr>
        <p:spPr>
          <a:xfrm>
            <a:off x="693539" y="544949"/>
            <a:ext cx="4663083" cy="582930"/>
          </a:xfrm>
          <a:prstGeom prst="rect">
            <a:avLst/>
          </a:prstGeom>
          <a:noFill/>
          <a:ln/>
        </p:spPr>
        <p:txBody>
          <a:bodyPr wrap="none" lIns="0" tIns="0" rIns="0" bIns="0" rtlCol="0" anchor="t"/>
          <a:lstStyle/>
          <a:p>
            <a:pPr marL="0" indent="0" algn="l">
              <a:lnSpc>
                <a:spcPts val="4550"/>
              </a:lnSpc>
              <a:buNone/>
            </a:pPr>
            <a:r>
              <a:rPr lang="en-US" sz="3650" dirty="0">
                <a:solidFill>
                  <a:srgbClr val="F98AC7"/>
                </a:solidFill>
                <a:latin typeface="Lora" pitchFamily="34" charset="0"/>
                <a:ea typeface="Lora" pitchFamily="34" charset="-122"/>
                <a:cs typeface="Lora" pitchFamily="34" charset="-120"/>
              </a:rPr>
              <a:t>Parts of CNNs</a:t>
            </a:r>
            <a:endParaRPr lang="en-US" sz="3650" dirty="0"/>
          </a:p>
        </p:txBody>
      </p:sp>
      <p:sp>
        <p:nvSpPr>
          <p:cNvPr id="4" name="Text 1"/>
          <p:cNvSpPr/>
          <p:nvPr/>
        </p:nvSpPr>
        <p:spPr>
          <a:xfrm>
            <a:off x="693539" y="1425059"/>
            <a:ext cx="7756922" cy="951548"/>
          </a:xfrm>
          <a:prstGeom prst="rect">
            <a:avLst/>
          </a:prstGeom>
          <a:noFill/>
          <a:ln/>
        </p:spPr>
        <p:txBody>
          <a:bodyPr wrap="square" lIns="0" tIns="0" rIns="0" bIns="0" rtlCol="0" anchor="t"/>
          <a:lstStyle/>
          <a:p>
            <a:pPr marL="0" indent="0" algn="l">
              <a:lnSpc>
                <a:spcPts val="2450"/>
              </a:lnSpc>
              <a:buNone/>
            </a:pPr>
            <a:r>
              <a:rPr lang="en-US" sz="1550" dirty="0">
                <a:solidFill>
                  <a:srgbClr val="D6E5EF"/>
                </a:solidFill>
                <a:latin typeface="Source Sans Pro" pitchFamily="34" charset="0"/>
                <a:ea typeface="Source Sans Pro" pitchFamily="34" charset="-122"/>
                <a:cs typeface="Source Sans Pro" pitchFamily="34" charset="-120"/>
              </a:rPr>
              <a:t>CNNs have multiple parts that allow the network to detect and classify different objects. Convolution and pooling layers help extract spatial features. Activation functions allow the network to model complex patterns.</a:t>
            </a:r>
            <a:endParaRPr lang="en-US" sz="1550" dirty="0"/>
          </a:p>
        </p:txBody>
      </p:sp>
      <p:sp>
        <p:nvSpPr>
          <p:cNvPr id="5" name="Shape 2"/>
          <p:cNvSpPr/>
          <p:nvPr/>
        </p:nvSpPr>
        <p:spPr>
          <a:xfrm>
            <a:off x="916424" y="2599492"/>
            <a:ext cx="22860" cy="5088731"/>
          </a:xfrm>
          <a:prstGeom prst="roundRect">
            <a:avLst>
              <a:gd name="adj" fmla="val 130042"/>
            </a:avLst>
          </a:prstGeom>
          <a:solidFill>
            <a:srgbClr val="5D606B"/>
          </a:solidFill>
          <a:ln/>
        </p:spPr>
      </p:sp>
      <p:sp>
        <p:nvSpPr>
          <p:cNvPr id="6" name="Shape 3"/>
          <p:cNvSpPr/>
          <p:nvPr/>
        </p:nvSpPr>
        <p:spPr>
          <a:xfrm>
            <a:off x="1116509" y="3033832"/>
            <a:ext cx="594479" cy="22860"/>
          </a:xfrm>
          <a:prstGeom prst="roundRect">
            <a:avLst>
              <a:gd name="adj" fmla="val 130042"/>
            </a:avLst>
          </a:prstGeom>
          <a:solidFill>
            <a:srgbClr val="5D606B"/>
          </a:solidFill>
          <a:ln/>
        </p:spPr>
      </p:sp>
      <p:sp>
        <p:nvSpPr>
          <p:cNvPr id="7" name="Shape 4"/>
          <p:cNvSpPr/>
          <p:nvPr/>
        </p:nvSpPr>
        <p:spPr>
          <a:xfrm>
            <a:off x="693480" y="2822377"/>
            <a:ext cx="445889" cy="445889"/>
          </a:xfrm>
          <a:prstGeom prst="roundRect">
            <a:avLst>
              <a:gd name="adj" fmla="val 6667"/>
            </a:avLst>
          </a:prstGeom>
          <a:solidFill>
            <a:srgbClr val="444752"/>
          </a:solidFill>
          <a:ln/>
        </p:spPr>
      </p:sp>
      <p:sp>
        <p:nvSpPr>
          <p:cNvPr id="8" name="Text 5"/>
          <p:cNvSpPr/>
          <p:nvPr/>
        </p:nvSpPr>
        <p:spPr>
          <a:xfrm>
            <a:off x="776526" y="2870418"/>
            <a:ext cx="279678" cy="349687"/>
          </a:xfrm>
          <a:prstGeom prst="rect">
            <a:avLst/>
          </a:prstGeom>
          <a:noFill/>
          <a:ln/>
        </p:spPr>
        <p:txBody>
          <a:bodyPr wrap="none" lIns="0" tIns="0" rIns="0" bIns="0" rtlCol="0" anchor="t"/>
          <a:lstStyle/>
          <a:p>
            <a:pPr marL="0" indent="0" algn="ctr">
              <a:lnSpc>
                <a:spcPts val="2200"/>
              </a:lnSpc>
              <a:buNone/>
            </a:pPr>
            <a:r>
              <a:rPr lang="en-US" sz="2200" dirty="0">
                <a:solidFill>
                  <a:srgbClr val="D6E5EF"/>
                </a:solidFill>
                <a:latin typeface="Lora" pitchFamily="34" charset="0"/>
                <a:ea typeface="Lora" pitchFamily="34" charset="-122"/>
                <a:cs typeface="Lora" pitchFamily="34" charset="-120"/>
              </a:rPr>
              <a:t>1</a:t>
            </a:r>
            <a:endParaRPr lang="en-US" sz="2200" dirty="0"/>
          </a:p>
        </p:txBody>
      </p:sp>
      <p:sp>
        <p:nvSpPr>
          <p:cNvPr id="9" name="Text 6"/>
          <p:cNvSpPr/>
          <p:nvPr/>
        </p:nvSpPr>
        <p:spPr>
          <a:xfrm>
            <a:off x="1907381" y="2797612"/>
            <a:ext cx="2331482" cy="291346"/>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Convolution Layers</a:t>
            </a:r>
            <a:endParaRPr lang="en-US" sz="1800" dirty="0"/>
          </a:p>
        </p:txBody>
      </p:sp>
      <p:sp>
        <p:nvSpPr>
          <p:cNvPr id="10" name="Text 7"/>
          <p:cNvSpPr/>
          <p:nvPr/>
        </p:nvSpPr>
        <p:spPr>
          <a:xfrm>
            <a:off x="1907381" y="3207782"/>
            <a:ext cx="6543080" cy="317183"/>
          </a:xfrm>
          <a:prstGeom prst="rect">
            <a:avLst/>
          </a:prstGeom>
          <a:noFill/>
          <a:ln/>
        </p:spPr>
        <p:txBody>
          <a:bodyPr wrap="none" lIns="0" tIns="0" rIns="0" bIns="0" rtlCol="0" anchor="t"/>
          <a:lstStyle/>
          <a:p>
            <a:pPr marL="0" indent="0" algn="l">
              <a:lnSpc>
                <a:spcPts val="2450"/>
              </a:lnSpc>
              <a:buNone/>
            </a:pPr>
            <a:r>
              <a:rPr lang="en-US" sz="1550" dirty="0">
                <a:solidFill>
                  <a:srgbClr val="D6E5EF"/>
                </a:solidFill>
                <a:latin typeface="Source Sans Pro" pitchFamily="34" charset="0"/>
                <a:ea typeface="Source Sans Pro" pitchFamily="34" charset="-122"/>
                <a:cs typeface="Source Sans Pro" pitchFamily="34" charset="-120"/>
              </a:rPr>
              <a:t>Extract spatial features.</a:t>
            </a:r>
            <a:endParaRPr lang="en-US" sz="1550" dirty="0"/>
          </a:p>
        </p:txBody>
      </p:sp>
      <p:sp>
        <p:nvSpPr>
          <p:cNvPr id="11" name="Shape 8"/>
          <p:cNvSpPr/>
          <p:nvPr/>
        </p:nvSpPr>
        <p:spPr>
          <a:xfrm>
            <a:off x="1116509" y="4355544"/>
            <a:ext cx="594479" cy="22860"/>
          </a:xfrm>
          <a:prstGeom prst="roundRect">
            <a:avLst>
              <a:gd name="adj" fmla="val 130042"/>
            </a:avLst>
          </a:prstGeom>
          <a:solidFill>
            <a:srgbClr val="5D606B"/>
          </a:solidFill>
          <a:ln/>
        </p:spPr>
      </p:sp>
      <p:sp>
        <p:nvSpPr>
          <p:cNvPr id="12" name="Shape 9"/>
          <p:cNvSpPr/>
          <p:nvPr/>
        </p:nvSpPr>
        <p:spPr>
          <a:xfrm>
            <a:off x="693480" y="4144089"/>
            <a:ext cx="445889" cy="445889"/>
          </a:xfrm>
          <a:prstGeom prst="roundRect">
            <a:avLst>
              <a:gd name="adj" fmla="val 6667"/>
            </a:avLst>
          </a:prstGeom>
          <a:solidFill>
            <a:srgbClr val="444752"/>
          </a:solidFill>
          <a:ln/>
        </p:spPr>
      </p:sp>
      <p:sp>
        <p:nvSpPr>
          <p:cNvPr id="13" name="Text 10"/>
          <p:cNvSpPr/>
          <p:nvPr/>
        </p:nvSpPr>
        <p:spPr>
          <a:xfrm>
            <a:off x="776526" y="4192131"/>
            <a:ext cx="279678" cy="349687"/>
          </a:xfrm>
          <a:prstGeom prst="rect">
            <a:avLst/>
          </a:prstGeom>
          <a:noFill/>
          <a:ln/>
        </p:spPr>
        <p:txBody>
          <a:bodyPr wrap="none" lIns="0" tIns="0" rIns="0" bIns="0" rtlCol="0" anchor="t"/>
          <a:lstStyle/>
          <a:p>
            <a:pPr marL="0" indent="0" algn="ctr">
              <a:lnSpc>
                <a:spcPts val="2200"/>
              </a:lnSpc>
              <a:buNone/>
            </a:pPr>
            <a:r>
              <a:rPr lang="en-US" sz="2200" dirty="0">
                <a:solidFill>
                  <a:srgbClr val="D6E5EF"/>
                </a:solidFill>
                <a:latin typeface="Lora" pitchFamily="34" charset="0"/>
                <a:ea typeface="Lora" pitchFamily="34" charset="-122"/>
                <a:cs typeface="Lora" pitchFamily="34" charset="-120"/>
              </a:rPr>
              <a:t>2</a:t>
            </a:r>
            <a:endParaRPr lang="en-US" sz="2200" dirty="0"/>
          </a:p>
        </p:txBody>
      </p:sp>
      <p:sp>
        <p:nvSpPr>
          <p:cNvPr id="14" name="Text 11"/>
          <p:cNvSpPr/>
          <p:nvPr/>
        </p:nvSpPr>
        <p:spPr>
          <a:xfrm>
            <a:off x="1907381" y="4119324"/>
            <a:ext cx="2444948" cy="291346"/>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Non-linear Activations</a:t>
            </a:r>
            <a:endParaRPr lang="en-US" sz="1800" dirty="0"/>
          </a:p>
        </p:txBody>
      </p:sp>
      <p:sp>
        <p:nvSpPr>
          <p:cNvPr id="15" name="Text 12"/>
          <p:cNvSpPr/>
          <p:nvPr/>
        </p:nvSpPr>
        <p:spPr>
          <a:xfrm>
            <a:off x="1907381" y="4529495"/>
            <a:ext cx="6543080" cy="317183"/>
          </a:xfrm>
          <a:prstGeom prst="rect">
            <a:avLst/>
          </a:prstGeom>
          <a:noFill/>
          <a:ln/>
        </p:spPr>
        <p:txBody>
          <a:bodyPr wrap="none" lIns="0" tIns="0" rIns="0" bIns="0" rtlCol="0" anchor="t"/>
          <a:lstStyle/>
          <a:p>
            <a:pPr marL="0" indent="0" algn="l">
              <a:lnSpc>
                <a:spcPts val="2450"/>
              </a:lnSpc>
              <a:buNone/>
            </a:pPr>
            <a:r>
              <a:rPr lang="en-US" sz="1550" dirty="0">
                <a:solidFill>
                  <a:srgbClr val="D6E5EF"/>
                </a:solidFill>
                <a:latin typeface="Source Sans Pro" pitchFamily="34" charset="0"/>
                <a:ea typeface="Source Sans Pro" pitchFamily="34" charset="-122"/>
                <a:cs typeface="Source Sans Pro" pitchFamily="34" charset="-120"/>
              </a:rPr>
              <a:t>Model complex patterns.</a:t>
            </a:r>
            <a:endParaRPr lang="en-US" sz="1550" dirty="0"/>
          </a:p>
        </p:txBody>
      </p:sp>
      <p:sp>
        <p:nvSpPr>
          <p:cNvPr id="16" name="Shape 13"/>
          <p:cNvSpPr/>
          <p:nvPr/>
        </p:nvSpPr>
        <p:spPr>
          <a:xfrm>
            <a:off x="1116509" y="5677257"/>
            <a:ext cx="594479" cy="22860"/>
          </a:xfrm>
          <a:prstGeom prst="roundRect">
            <a:avLst>
              <a:gd name="adj" fmla="val 130042"/>
            </a:avLst>
          </a:prstGeom>
          <a:solidFill>
            <a:srgbClr val="5D606B"/>
          </a:solidFill>
          <a:ln/>
        </p:spPr>
      </p:sp>
      <p:sp>
        <p:nvSpPr>
          <p:cNvPr id="17" name="Shape 14"/>
          <p:cNvSpPr/>
          <p:nvPr/>
        </p:nvSpPr>
        <p:spPr>
          <a:xfrm>
            <a:off x="693480" y="5465802"/>
            <a:ext cx="445889" cy="445889"/>
          </a:xfrm>
          <a:prstGeom prst="roundRect">
            <a:avLst>
              <a:gd name="adj" fmla="val 6667"/>
            </a:avLst>
          </a:prstGeom>
          <a:solidFill>
            <a:srgbClr val="444752"/>
          </a:solidFill>
          <a:ln/>
        </p:spPr>
      </p:sp>
      <p:sp>
        <p:nvSpPr>
          <p:cNvPr id="18" name="Text 15"/>
          <p:cNvSpPr/>
          <p:nvPr/>
        </p:nvSpPr>
        <p:spPr>
          <a:xfrm>
            <a:off x="776526" y="5513844"/>
            <a:ext cx="279678" cy="349687"/>
          </a:xfrm>
          <a:prstGeom prst="rect">
            <a:avLst/>
          </a:prstGeom>
          <a:noFill/>
          <a:ln/>
        </p:spPr>
        <p:txBody>
          <a:bodyPr wrap="none" lIns="0" tIns="0" rIns="0" bIns="0" rtlCol="0" anchor="t"/>
          <a:lstStyle/>
          <a:p>
            <a:pPr marL="0" indent="0" algn="ctr">
              <a:lnSpc>
                <a:spcPts val="2200"/>
              </a:lnSpc>
              <a:buNone/>
            </a:pPr>
            <a:r>
              <a:rPr lang="en-US" sz="2200" dirty="0">
                <a:solidFill>
                  <a:srgbClr val="D6E5EF"/>
                </a:solidFill>
                <a:latin typeface="Lora" pitchFamily="34" charset="0"/>
                <a:ea typeface="Lora" pitchFamily="34" charset="-122"/>
                <a:cs typeface="Lora" pitchFamily="34" charset="-120"/>
              </a:rPr>
              <a:t>3</a:t>
            </a:r>
            <a:endParaRPr lang="en-US" sz="2200" dirty="0"/>
          </a:p>
        </p:txBody>
      </p:sp>
      <p:sp>
        <p:nvSpPr>
          <p:cNvPr id="19" name="Text 16"/>
          <p:cNvSpPr/>
          <p:nvPr/>
        </p:nvSpPr>
        <p:spPr>
          <a:xfrm>
            <a:off x="1907381" y="5441037"/>
            <a:ext cx="2331482" cy="291346"/>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Pooling Layers</a:t>
            </a:r>
            <a:endParaRPr lang="en-US" sz="1800" dirty="0"/>
          </a:p>
        </p:txBody>
      </p:sp>
      <p:sp>
        <p:nvSpPr>
          <p:cNvPr id="20" name="Text 17"/>
          <p:cNvSpPr/>
          <p:nvPr/>
        </p:nvSpPr>
        <p:spPr>
          <a:xfrm>
            <a:off x="1907381" y="5851208"/>
            <a:ext cx="6543080" cy="317183"/>
          </a:xfrm>
          <a:prstGeom prst="rect">
            <a:avLst/>
          </a:prstGeom>
          <a:noFill/>
          <a:ln/>
        </p:spPr>
        <p:txBody>
          <a:bodyPr wrap="none" lIns="0" tIns="0" rIns="0" bIns="0" rtlCol="0" anchor="t"/>
          <a:lstStyle/>
          <a:p>
            <a:pPr marL="0" indent="0" algn="l">
              <a:lnSpc>
                <a:spcPts val="2450"/>
              </a:lnSpc>
              <a:buNone/>
            </a:pPr>
            <a:r>
              <a:rPr lang="en-US" sz="1550" dirty="0">
                <a:solidFill>
                  <a:srgbClr val="D6E5EF"/>
                </a:solidFill>
                <a:latin typeface="Source Sans Pro" pitchFamily="34" charset="0"/>
                <a:ea typeface="Source Sans Pro" pitchFamily="34" charset="-122"/>
                <a:cs typeface="Source Sans Pro" pitchFamily="34" charset="-120"/>
              </a:rPr>
              <a:t>Reduces spatial dimensions.</a:t>
            </a:r>
            <a:endParaRPr lang="en-US" sz="1550" dirty="0"/>
          </a:p>
        </p:txBody>
      </p:sp>
      <p:sp>
        <p:nvSpPr>
          <p:cNvPr id="21" name="Shape 18"/>
          <p:cNvSpPr/>
          <p:nvPr/>
        </p:nvSpPr>
        <p:spPr>
          <a:xfrm>
            <a:off x="1116509" y="6998970"/>
            <a:ext cx="594479" cy="22860"/>
          </a:xfrm>
          <a:prstGeom prst="roundRect">
            <a:avLst>
              <a:gd name="adj" fmla="val 130042"/>
            </a:avLst>
          </a:prstGeom>
          <a:solidFill>
            <a:srgbClr val="5D606B"/>
          </a:solidFill>
          <a:ln/>
        </p:spPr>
      </p:sp>
      <p:sp>
        <p:nvSpPr>
          <p:cNvPr id="22" name="Shape 19"/>
          <p:cNvSpPr/>
          <p:nvPr/>
        </p:nvSpPr>
        <p:spPr>
          <a:xfrm>
            <a:off x="693480" y="6787515"/>
            <a:ext cx="445889" cy="445889"/>
          </a:xfrm>
          <a:prstGeom prst="roundRect">
            <a:avLst>
              <a:gd name="adj" fmla="val 6667"/>
            </a:avLst>
          </a:prstGeom>
          <a:solidFill>
            <a:srgbClr val="444752"/>
          </a:solidFill>
          <a:ln/>
        </p:spPr>
      </p:sp>
      <p:sp>
        <p:nvSpPr>
          <p:cNvPr id="23" name="Text 20"/>
          <p:cNvSpPr/>
          <p:nvPr/>
        </p:nvSpPr>
        <p:spPr>
          <a:xfrm>
            <a:off x="776526" y="6835557"/>
            <a:ext cx="279678" cy="349687"/>
          </a:xfrm>
          <a:prstGeom prst="rect">
            <a:avLst/>
          </a:prstGeom>
          <a:noFill/>
          <a:ln/>
        </p:spPr>
        <p:txBody>
          <a:bodyPr wrap="none" lIns="0" tIns="0" rIns="0" bIns="0" rtlCol="0" anchor="t"/>
          <a:lstStyle/>
          <a:p>
            <a:pPr marL="0" indent="0" algn="ctr">
              <a:lnSpc>
                <a:spcPts val="2200"/>
              </a:lnSpc>
              <a:buNone/>
            </a:pPr>
            <a:r>
              <a:rPr lang="en-US" sz="2200" dirty="0">
                <a:solidFill>
                  <a:srgbClr val="D6E5EF"/>
                </a:solidFill>
                <a:latin typeface="Lora" pitchFamily="34" charset="0"/>
                <a:ea typeface="Lora" pitchFamily="34" charset="-122"/>
                <a:cs typeface="Lora" pitchFamily="34" charset="-120"/>
              </a:rPr>
              <a:t>4</a:t>
            </a:r>
            <a:endParaRPr lang="en-US" sz="2200" dirty="0"/>
          </a:p>
        </p:txBody>
      </p:sp>
      <p:sp>
        <p:nvSpPr>
          <p:cNvPr id="24" name="Text 21"/>
          <p:cNvSpPr/>
          <p:nvPr/>
        </p:nvSpPr>
        <p:spPr>
          <a:xfrm>
            <a:off x="1907381" y="6762750"/>
            <a:ext cx="2331482" cy="291346"/>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Batch Normalization</a:t>
            </a:r>
            <a:endParaRPr lang="en-US" sz="1800" dirty="0"/>
          </a:p>
        </p:txBody>
      </p:sp>
      <p:sp>
        <p:nvSpPr>
          <p:cNvPr id="25" name="Text 22"/>
          <p:cNvSpPr/>
          <p:nvPr/>
        </p:nvSpPr>
        <p:spPr>
          <a:xfrm>
            <a:off x="1907381" y="7172920"/>
            <a:ext cx="6543080" cy="317183"/>
          </a:xfrm>
          <a:prstGeom prst="rect">
            <a:avLst/>
          </a:prstGeom>
          <a:noFill/>
          <a:ln/>
        </p:spPr>
        <p:txBody>
          <a:bodyPr wrap="none" lIns="0" tIns="0" rIns="0" bIns="0" rtlCol="0" anchor="t"/>
          <a:lstStyle/>
          <a:p>
            <a:pPr marL="0" indent="0" algn="l">
              <a:lnSpc>
                <a:spcPts val="2450"/>
              </a:lnSpc>
              <a:buNone/>
            </a:pPr>
            <a:r>
              <a:rPr lang="en-US" sz="1550" dirty="0">
                <a:solidFill>
                  <a:srgbClr val="D6E5EF"/>
                </a:solidFill>
                <a:latin typeface="Source Sans Pro" pitchFamily="34" charset="0"/>
                <a:ea typeface="Source Sans Pro" pitchFamily="34" charset="-122"/>
                <a:cs typeface="Source Sans Pro" pitchFamily="34" charset="-120"/>
              </a:rPr>
              <a:t>Stabilizes training.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5452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Dataset</a:t>
            </a:r>
            <a:endParaRPr lang="en-US" sz="4400" dirty="0"/>
          </a:p>
        </p:txBody>
      </p:sp>
      <p:sp>
        <p:nvSpPr>
          <p:cNvPr id="4" name="Text 1"/>
          <p:cNvSpPr/>
          <p:nvPr/>
        </p:nvSpPr>
        <p:spPr>
          <a:xfrm>
            <a:off x="837724" y="201751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dataset comes from Kaggle. It includes approximately 4,000 photographs in total. There are 5 different classes. Each class has about 800 images.</a:t>
            </a:r>
            <a:endParaRPr lang="en-US" sz="1850" dirty="0"/>
          </a:p>
        </p:txBody>
      </p:sp>
      <p:sp>
        <p:nvSpPr>
          <p:cNvPr id="5" name="Text 2"/>
          <p:cNvSpPr/>
          <p:nvPr/>
        </p:nvSpPr>
        <p:spPr>
          <a:xfrm>
            <a:off x="837724" y="3555444"/>
            <a:ext cx="3554730" cy="789861"/>
          </a:xfrm>
          <a:prstGeom prst="rect">
            <a:avLst/>
          </a:prstGeom>
          <a:noFill/>
          <a:ln/>
        </p:spPr>
        <p:txBody>
          <a:bodyPr wrap="none" lIns="0" tIns="0" rIns="0" bIns="0" rtlCol="0" anchor="t"/>
          <a:lstStyle/>
          <a:p>
            <a:pPr marL="0" indent="0" algn="ctr">
              <a:lnSpc>
                <a:spcPts val="6200"/>
              </a:lnSpc>
              <a:buNone/>
            </a:pPr>
            <a:r>
              <a:rPr lang="en-US" sz="6200" dirty="0">
                <a:solidFill>
                  <a:srgbClr val="D6E5EF"/>
                </a:solidFill>
                <a:latin typeface="Lora" pitchFamily="34" charset="0"/>
                <a:ea typeface="Lora" pitchFamily="34" charset="-122"/>
                <a:cs typeface="Lora" pitchFamily="34" charset="-120"/>
              </a:rPr>
              <a:t>4K</a:t>
            </a:r>
            <a:endParaRPr lang="en-US" sz="6200" dirty="0"/>
          </a:p>
        </p:txBody>
      </p:sp>
      <p:sp>
        <p:nvSpPr>
          <p:cNvPr id="6" name="Text 3"/>
          <p:cNvSpPr/>
          <p:nvPr/>
        </p:nvSpPr>
        <p:spPr>
          <a:xfrm>
            <a:off x="1206937" y="464439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Lora" pitchFamily="34" charset="0"/>
                <a:ea typeface="Lora" pitchFamily="34" charset="-122"/>
                <a:cs typeface="Lora" pitchFamily="34" charset="-120"/>
              </a:rPr>
              <a:t>Total Images</a:t>
            </a:r>
            <a:endParaRPr lang="en-US" sz="2200" dirty="0"/>
          </a:p>
        </p:txBody>
      </p:sp>
      <p:sp>
        <p:nvSpPr>
          <p:cNvPr id="7" name="Text 4"/>
          <p:cNvSpPr/>
          <p:nvPr/>
        </p:nvSpPr>
        <p:spPr>
          <a:xfrm>
            <a:off x="4751427" y="3555444"/>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D6E5EF"/>
                </a:solidFill>
                <a:latin typeface="Lora" pitchFamily="34" charset="0"/>
                <a:ea typeface="Lora" pitchFamily="34" charset="-122"/>
                <a:cs typeface="Lora" pitchFamily="34" charset="-120"/>
              </a:rPr>
              <a:t>5</a:t>
            </a:r>
            <a:endParaRPr lang="en-US" sz="6200" dirty="0"/>
          </a:p>
        </p:txBody>
      </p:sp>
      <p:sp>
        <p:nvSpPr>
          <p:cNvPr id="8" name="Text 5"/>
          <p:cNvSpPr/>
          <p:nvPr/>
        </p:nvSpPr>
        <p:spPr>
          <a:xfrm>
            <a:off x="5120759" y="4644390"/>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Lora" pitchFamily="34" charset="0"/>
                <a:ea typeface="Lora" pitchFamily="34" charset="-122"/>
                <a:cs typeface="Lora" pitchFamily="34" charset="-120"/>
              </a:rPr>
              <a:t>Number of Classes</a:t>
            </a:r>
            <a:endParaRPr lang="en-US" sz="2200" dirty="0"/>
          </a:p>
        </p:txBody>
      </p:sp>
      <p:sp>
        <p:nvSpPr>
          <p:cNvPr id="9" name="Text 6"/>
          <p:cNvSpPr/>
          <p:nvPr/>
        </p:nvSpPr>
        <p:spPr>
          <a:xfrm>
            <a:off x="2794516" y="5834063"/>
            <a:ext cx="3554849" cy="789861"/>
          </a:xfrm>
          <a:prstGeom prst="rect">
            <a:avLst/>
          </a:prstGeom>
          <a:noFill/>
          <a:ln/>
        </p:spPr>
        <p:txBody>
          <a:bodyPr wrap="none" lIns="0" tIns="0" rIns="0" bIns="0" rtlCol="0" anchor="t"/>
          <a:lstStyle/>
          <a:p>
            <a:pPr marL="0" indent="0" algn="ctr">
              <a:lnSpc>
                <a:spcPts val="6200"/>
              </a:lnSpc>
              <a:buNone/>
            </a:pPr>
            <a:r>
              <a:rPr lang="en-US" sz="6200" dirty="0">
                <a:solidFill>
                  <a:srgbClr val="D6E5EF"/>
                </a:solidFill>
                <a:latin typeface="Lora" pitchFamily="34" charset="0"/>
                <a:ea typeface="Lora" pitchFamily="34" charset="-122"/>
                <a:cs typeface="Lora" pitchFamily="34" charset="-120"/>
              </a:rPr>
              <a:t>800</a:t>
            </a:r>
            <a:endParaRPr lang="en-US" sz="6200" dirty="0"/>
          </a:p>
        </p:txBody>
      </p:sp>
      <p:sp>
        <p:nvSpPr>
          <p:cNvPr id="10" name="Text 7"/>
          <p:cNvSpPr/>
          <p:nvPr/>
        </p:nvSpPr>
        <p:spPr>
          <a:xfrm>
            <a:off x="3163848" y="6923008"/>
            <a:ext cx="2816185" cy="351949"/>
          </a:xfrm>
          <a:prstGeom prst="rect">
            <a:avLst/>
          </a:prstGeom>
          <a:noFill/>
          <a:ln/>
        </p:spPr>
        <p:txBody>
          <a:bodyPr wrap="none" lIns="0" tIns="0" rIns="0" bIns="0" rtlCol="0" anchor="t"/>
          <a:lstStyle/>
          <a:p>
            <a:pPr marL="0" indent="0" algn="ctr">
              <a:lnSpc>
                <a:spcPts val="2750"/>
              </a:lnSpc>
              <a:buNone/>
            </a:pPr>
            <a:r>
              <a:rPr lang="en-US" sz="2200" dirty="0">
                <a:solidFill>
                  <a:srgbClr val="D6E5EF"/>
                </a:solidFill>
                <a:latin typeface="Lora" pitchFamily="34" charset="0"/>
                <a:ea typeface="Lora" pitchFamily="34" charset="-122"/>
                <a:cs typeface="Lora" pitchFamily="34" charset="-120"/>
              </a:rPr>
              <a:t>Images Per Class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963</Words>
  <Application>Microsoft Office PowerPoint</Application>
  <PresentationFormat>Custom</PresentationFormat>
  <Paragraphs>150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Lora</vt:lpstr>
      <vt:lpstr>Source Sans Pro Bold</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celine26antrazi@outlook.com</cp:lastModifiedBy>
  <cp:revision>3</cp:revision>
  <dcterms:created xsi:type="dcterms:W3CDTF">2025-04-25T10:15:37Z</dcterms:created>
  <dcterms:modified xsi:type="dcterms:W3CDTF">2025-04-25T11:14:35Z</dcterms:modified>
</cp:coreProperties>
</file>